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3" r:id="rId6"/>
    <p:sldId id="264" r:id="rId7"/>
    <p:sldId id="268" r:id="rId8"/>
    <p:sldId id="266" r:id="rId9"/>
    <p:sldId id="269" r:id="rId10"/>
    <p:sldId id="267" r:id="rId11"/>
    <p:sldId id="270" r:id="rId12"/>
    <p:sldId id="265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78" r:id="rId22"/>
    <p:sldId id="280" r:id="rId23"/>
    <p:sldId id="281" r:id="rId24"/>
    <p:sldId id="282" r:id="rId25"/>
  </p:sldIdLst>
  <p:sldSz cx="12192000" cy="6858000"/>
  <p:notesSz cx="6858000" cy="9144000"/>
  <p:defaultTextStyle>
    <a:defPPr>
      <a:defRPr lang="en-M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>
        <p:scale>
          <a:sx n="120" d="100"/>
          <a:sy n="120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8A92D-00CB-764E-AD1B-C2F6E85749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303838-DB16-434B-BBB4-37E2AFB1F2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BE246-D7C4-9B4C-96EC-0D0C61FD6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932-C534-EF48-9503-51B1F8802B94}" type="datetimeFigureOut">
              <a:rPr lang="en-MA" smtClean="0"/>
              <a:t>4/21/25</a:t>
            </a:fld>
            <a:endParaRPr lang="en-M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E5FBE-A259-D140-80CF-B038F0634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9A099-0AB3-A545-B5DF-E8CB9A071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FA25-3A87-934D-98E2-D29C3DFA27C0}" type="slidenum">
              <a:rPr lang="en-MA" smtClean="0"/>
              <a:t>‹#›</a:t>
            </a:fld>
            <a:endParaRPr lang="en-MA"/>
          </a:p>
        </p:txBody>
      </p:sp>
    </p:spTree>
    <p:extLst>
      <p:ext uri="{BB962C8B-B14F-4D97-AF65-F5344CB8AC3E}">
        <p14:creationId xmlns:p14="http://schemas.microsoft.com/office/powerpoint/2010/main" val="296531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A3772-D83F-9645-9A11-9C8D1FB38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CAF5C1-62FA-BD4E-904D-7679992E72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C72C5-F161-8F4B-A2AF-F89998C7F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932-C534-EF48-9503-51B1F8802B94}" type="datetimeFigureOut">
              <a:rPr lang="en-MA" smtClean="0"/>
              <a:t>4/21/25</a:t>
            </a:fld>
            <a:endParaRPr lang="en-M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EFFB1-AD7F-3441-BA39-D46966540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F0AC0-3385-BD41-9302-C5377C824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FA25-3A87-934D-98E2-D29C3DFA27C0}" type="slidenum">
              <a:rPr lang="en-MA" smtClean="0"/>
              <a:t>‹#›</a:t>
            </a:fld>
            <a:endParaRPr lang="en-MA"/>
          </a:p>
        </p:txBody>
      </p:sp>
    </p:spTree>
    <p:extLst>
      <p:ext uri="{BB962C8B-B14F-4D97-AF65-F5344CB8AC3E}">
        <p14:creationId xmlns:p14="http://schemas.microsoft.com/office/powerpoint/2010/main" val="165020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BC988B-B0FE-8B4E-9EC8-146047874E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F16ABF-8D24-8C43-9DA9-E945BB5F9C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25D6F3-C828-6E4D-8B11-EFAE3F9C5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932-C534-EF48-9503-51B1F8802B94}" type="datetimeFigureOut">
              <a:rPr lang="en-MA" smtClean="0"/>
              <a:t>4/21/25</a:t>
            </a:fld>
            <a:endParaRPr lang="en-M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075BD-A585-5049-8172-AFEF6554C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BE37E-1E96-364F-BD91-429C23705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FA25-3A87-934D-98E2-D29C3DFA27C0}" type="slidenum">
              <a:rPr lang="en-MA" smtClean="0"/>
              <a:t>‹#›</a:t>
            </a:fld>
            <a:endParaRPr lang="en-MA"/>
          </a:p>
        </p:txBody>
      </p:sp>
    </p:spTree>
    <p:extLst>
      <p:ext uri="{BB962C8B-B14F-4D97-AF65-F5344CB8AC3E}">
        <p14:creationId xmlns:p14="http://schemas.microsoft.com/office/powerpoint/2010/main" val="69459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CA2AA-0DD6-2C40-93EF-2750681B2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8C4E4-F64C-3D45-B5D3-E90DBE805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0519B-A783-274D-84C9-0CF3CD047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932-C534-EF48-9503-51B1F8802B94}" type="datetimeFigureOut">
              <a:rPr lang="en-MA" smtClean="0"/>
              <a:t>4/21/25</a:t>
            </a:fld>
            <a:endParaRPr lang="en-M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8D753-6B72-AA4A-8425-A272F18DA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E98EF-2CD2-964E-98DB-89A352DBE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FA25-3A87-934D-98E2-D29C3DFA27C0}" type="slidenum">
              <a:rPr lang="en-MA" smtClean="0"/>
              <a:t>‹#›</a:t>
            </a:fld>
            <a:endParaRPr lang="en-MA"/>
          </a:p>
        </p:txBody>
      </p:sp>
    </p:spTree>
    <p:extLst>
      <p:ext uri="{BB962C8B-B14F-4D97-AF65-F5344CB8AC3E}">
        <p14:creationId xmlns:p14="http://schemas.microsoft.com/office/powerpoint/2010/main" val="1882655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20ED7-3FAA-634D-A933-C34B32A34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20DC29-3A54-4B49-B976-8E4B82927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C5C21-180D-6F45-B093-7A9316DBD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932-C534-EF48-9503-51B1F8802B94}" type="datetimeFigureOut">
              <a:rPr lang="en-MA" smtClean="0"/>
              <a:t>4/21/25</a:t>
            </a:fld>
            <a:endParaRPr lang="en-M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A2D7B-93C8-A742-9BA9-A9F987B3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B4536-0FE5-844A-9AF1-25D835368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FA25-3A87-934D-98E2-D29C3DFA27C0}" type="slidenum">
              <a:rPr lang="en-MA" smtClean="0"/>
              <a:t>‹#›</a:t>
            </a:fld>
            <a:endParaRPr lang="en-MA"/>
          </a:p>
        </p:txBody>
      </p:sp>
    </p:spTree>
    <p:extLst>
      <p:ext uri="{BB962C8B-B14F-4D97-AF65-F5344CB8AC3E}">
        <p14:creationId xmlns:p14="http://schemas.microsoft.com/office/powerpoint/2010/main" val="253676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41E03-FA8D-CD40-BCBA-A150CE9D7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C444D-F672-9441-8772-4D6392D17C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B49AA-9B86-C846-8608-29D8D3660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5A2AD8-0012-024B-B637-1CBE59A70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932-C534-EF48-9503-51B1F8802B94}" type="datetimeFigureOut">
              <a:rPr lang="en-MA" smtClean="0"/>
              <a:t>4/21/25</a:t>
            </a:fld>
            <a:endParaRPr lang="en-M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E2528C-37B7-E44C-A6CE-AA087BB49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1F91E-8F57-D849-A56E-F1979C009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FA25-3A87-934D-98E2-D29C3DFA27C0}" type="slidenum">
              <a:rPr lang="en-MA" smtClean="0"/>
              <a:t>‹#›</a:t>
            </a:fld>
            <a:endParaRPr lang="en-MA"/>
          </a:p>
        </p:txBody>
      </p:sp>
    </p:spTree>
    <p:extLst>
      <p:ext uri="{BB962C8B-B14F-4D97-AF65-F5344CB8AC3E}">
        <p14:creationId xmlns:p14="http://schemas.microsoft.com/office/powerpoint/2010/main" val="323097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F9B99-B03B-BA41-B9F7-B2A9FCAE3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52228F-0654-B040-8C09-8F22DD10A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60EBEA-D61E-3946-B9A6-789CCC097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19415-2586-3F4C-976D-BA5EFB75C1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7A1E9B-6764-7447-BD85-7A2B42407D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377526-273F-4248-BF2D-D6733CDE6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932-C534-EF48-9503-51B1F8802B94}" type="datetimeFigureOut">
              <a:rPr lang="en-MA" smtClean="0"/>
              <a:t>4/21/25</a:t>
            </a:fld>
            <a:endParaRPr lang="en-M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B9CA84-68AF-2240-9DC9-FA227F376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BAD113-1981-6F46-A095-CA5ABA258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FA25-3A87-934D-98E2-D29C3DFA27C0}" type="slidenum">
              <a:rPr lang="en-MA" smtClean="0"/>
              <a:t>‹#›</a:t>
            </a:fld>
            <a:endParaRPr lang="en-MA"/>
          </a:p>
        </p:txBody>
      </p:sp>
    </p:spTree>
    <p:extLst>
      <p:ext uri="{BB962C8B-B14F-4D97-AF65-F5344CB8AC3E}">
        <p14:creationId xmlns:p14="http://schemas.microsoft.com/office/powerpoint/2010/main" val="1170913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5FE09-7426-0A46-9F86-8E72A0219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AB0A66-70AA-8C44-98F0-89A0BE95A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932-C534-EF48-9503-51B1F8802B94}" type="datetimeFigureOut">
              <a:rPr lang="en-MA" smtClean="0"/>
              <a:t>4/21/25</a:t>
            </a:fld>
            <a:endParaRPr lang="en-M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D76440-0DBE-1D49-BE96-5921CD70C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DC6289-CE81-914E-B842-A9E69EF8D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FA25-3A87-934D-98E2-D29C3DFA27C0}" type="slidenum">
              <a:rPr lang="en-MA" smtClean="0"/>
              <a:t>‹#›</a:t>
            </a:fld>
            <a:endParaRPr lang="en-MA"/>
          </a:p>
        </p:txBody>
      </p:sp>
    </p:spTree>
    <p:extLst>
      <p:ext uri="{BB962C8B-B14F-4D97-AF65-F5344CB8AC3E}">
        <p14:creationId xmlns:p14="http://schemas.microsoft.com/office/powerpoint/2010/main" val="29580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24787D-5B11-4440-A734-9356D9609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932-C534-EF48-9503-51B1F8802B94}" type="datetimeFigureOut">
              <a:rPr lang="en-MA" smtClean="0"/>
              <a:t>4/21/25</a:t>
            </a:fld>
            <a:endParaRPr lang="en-M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A7A8B4-E365-A24B-9FBC-EA7ECA3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4011DD-A23A-794C-83D3-CEFD8C47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FA25-3A87-934D-98E2-D29C3DFA27C0}" type="slidenum">
              <a:rPr lang="en-MA" smtClean="0"/>
              <a:t>‹#›</a:t>
            </a:fld>
            <a:endParaRPr lang="en-MA"/>
          </a:p>
        </p:txBody>
      </p:sp>
    </p:spTree>
    <p:extLst>
      <p:ext uri="{BB962C8B-B14F-4D97-AF65-F5344CB8AC3E}">
        <p14:creationId xmlns:p14="http://schemas.microsoft.com/office/powerpoint/2010/main" val="208415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788B2-956B-3240-9703-8F2A1B138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D2937-7496-034B-B7D5-C69158113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39E844-B9E6-4B47-8120-FBE445065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FC51C-7F0D-AC49-90C9-99193B53A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932-C534-EF48-9503-51B1F8802B94}" type="datetimeFigureOut">
              <a:rPr lang="en-MA" smtClean="0"/>
              <a:t>4/21/25</a:t>
            </a:fld>
            <a:endParaRPr lang="en-M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5F05E4-07E4-DC49-BD2C-93B3B93CF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B0C5C0-5B6B-AF4B-9122-55CE2F2C4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FA25-3A87-934D-98E2-D29C3DFA27C0}" type="slidenum">
              <a:rPr lang="en-MA" smtClean="0"/>
              <a:t>‹#›</a:t>
            </a:fld>
            <a:endParaRPr lang="en-MA"/>
          </a:p>
        </p:txBody>
      </p:sp>
    </p:spTree>
    <p:extLst>
      <p:ext uri="{BB962C8B-B14F-4D97-AF65-F5344CB8AC3E}">
        <p14:creationId xmlns:p14="http://schemas.microsoft.com/office/powerpoint/2010/main" val="2548543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0C9F5-B5FC-684E-872F-E15AAA8D1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1D9C4E-57C0-204B-9C75-0554A85F9A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B3D3EA-35D6-DB4A-9697-71FE69D48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2DB84-B12F-3141-97BD-09F89E4C15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B9932-C534-EF48-9503-51B1F8802B94}" type="datetimeFigureOut">
              <a:rPr lang="en-MA" smtClean="0"/>
              <a:t>4/21/25</a:t>
            </a:fld>
            <a:endParaRPr lang="en-M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388DB-E1F0-2745-83D4-C9C1E229A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C99E4-F236-E041-A836-7F0B0C98C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EFA25-3A87-934D-98E2-D29C3DFA27C0}" type="slidenum">
              <a:rPr lang="en-MA" smtClean="0"/>
              <a:t>‹#›</a:t>
            </a:fld>
            <a:endParaRPr lang="en-MA"/>
          </a:p>
        </p:txBody>
      </p:sp>
    </p:spTree>
    <p:extLst>
      <p:ext uri="{BB962C8B-B14F-4D97-AF65-F5344CB8AC3E}">
        <p14:creationId xmlns:p14="http://schemas.microsoft.com/office/powerpoint/2010/main" val="355417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F18088-0C24-C449-8D42-9B5C1B4B3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DE5635-1608-1C40-B9FA-BBCFB38F3E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DC3374-526D-B440-8928-76F6E39F0B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B9932-C534-EF48-9503-51B1F8802B94}" type="datetimeFigureOut">
              <a:rPr lang="en-MA" smtClean="0"/>
              <a:t>4/21/25</a:t>
            </a:fld>
            <a:endParaRPr lang="en-M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0B792-CFFC-EA46-BC7B-272489916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1CD41-2C7D-3942-8C79-D26BCE951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EFA25-3A87-934D-98E2-D29C3DFA27C0}" type="slidenum">
              <a:rPr lang="en-MA" smtClean="0"/>
              <a:t>‹#›</a:t>
            </a:fld>
            <a:endParaRPr lang="en-MA"/>
          </a:p>
        </p:txBody>
      </p:sp>
    </p:spTree>
    <p:extLst>
      <p:ext uri="{BB962C8B-B14F-4D97-AF65-F5344CB8AC3E}">
        <p14:creationId xmlns:p14="http://schemas.microsoft.com/office/powerpoint/2010/main" val="490544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M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ribbr.com/statistics/ordinal-data/" TargetMode="External"/><Relationship Id="rId2" Type="http://schemas.openxmlformats.org/officeDocument/2006/relationships/hyperlink" Target="https://www.scribbr.com/statistics/nominal-data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ribbr.com/statistics/ratio-data/" TargetMode="External"/><Relationship Id="rId2" Type="http://schemas.openxmlformats.org/officeDocument/2006/relationships/hyperlink" Target="https://www.scribbr.com/statistics/interval-dat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0F192-3AB8-2E44-8B61-E969528CAB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  <a:latin typeface="Helvetica" pitchFamily="2" charset="0"/>
              </a:rPr>
              <a:t>DATA COLLECTION AND ANALYSIS</a:t>
            </a:r>
            <a:br>
              <a:rPr lang="en-US" dirty="0">
                <a:effectLst/>
                <a:latin typeface="Helvetica" pitchFamily="2" charset="0"/>
              </a:rPr>
            </a:br>
            <a:endParaRPr lang="en-M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AAFD09-902B-9C4C-973F-F92A64CE3D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A" dirty="0"/>
              <a:t>Introduction to Research PPT7</a:t>
            </a:r>
          </a:p>
          <a:p>
            <a:endParaRPr lang="en-MA" dirty="0"/>
          </a:p>
        </p:txBody>
      </p:sp>
    </p:spTree>
    <p:extLst>
      <p:ext uri="{BB962C8B-B14F-4D97-AF65-F5344CB8AC3E}">
        <p14:creationId xmlns:p14="http://schemas.microsoft.com/office/powerpoint/2010/main" val="2946402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16699-B230-F944-BA48-463B55127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205F9-0DB9-0D46-8610-D184727DB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A" sz="4000" u="sng" dirty="0"/>
              <a:t>Interval</a:t>
            </a:r>
            <a:r>
              <a:rPr lang="en-MA" sz="4000" dirty="0"/>
              <a:t>: Numeric values on an interval scale, order is known, exact differences in values.</a:t>
            </a:r>
          </a:p>
          <a:p>
            <a:endParaRPr lang="en-MA" dirty="0"/>
          </a:p>
        </p:txBody>
      </p:sp>
    </p:spTree>
    <p:extLst>
      <p:ext uri="{BB962C8B-B14F-4D97-AF65-F5344CB8AC3E}">
        <p14:creationId xmlns:p14="http://schemas.microsoft.com/office/powerpoint/2010/main" val="8286152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64923-A801-6A4E-8E98-AEFEF2B67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A" dirty="0"/>
              <a:t>Interval (e.g. Temp. levels)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02631F-4ADE-B64A-B291-56BAFFF496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3306259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54CB1-A3F0-F54D-8140-4754E99E5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DC57B-C5CD-7D47-B7CD-52F9648BF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A" sz="4000" u="sng" dirty="0"/>
              <a:t>Ratio</a:t>
            </a:r>
            <a:r>
              <a:rPr lang="en-MA" sz="4000" dirty="0"/>
              <a:t>: Same as “interval” but with absolute zero </a:t>
            </a:r>
          </a:p>
          <a:p>
            <a:endParaRPr lang="en-MA" sz="4000" dirty="0"/>
          </a:p>
          <a:p>
            <a:r>
              <a:rPr lang="en-MA" sz="4000" dirty="0"/>
              <a:t>(e.g. Length or execution time of a program)</a:t>
            </a:r>
          </a:p>
          <a:p>
            <a:endParaRPr lang="en-MA" dirty="0"/>
          </a:p>
        </p:txBody>
      </p:sp>
    </p:spTree>
    <p:extLst>
      <p:ext uri="{BB962C8B-B14F-4D97-AF65-F5344CB8AC3E}">
        <p14:creationId xmlns:p14="http://schemas.microsoft.com/office/powerpoint/2010/main" val="320053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76EC3-1FDC-E544-88A2-EFA166082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A" dirty="0"/>
              <a:t>Ratio (e.g. age )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53282F7D-E4DA-584E-9531-6E780CB3D67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2377155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A5A61-3F67-0945-9404-0EA04ADD4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A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C84DE21-EE81-1446-BA8F-3F3BC2A239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1974718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5BDF6-75FF-6D45-B9A6-100BEAC78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54390-F393-4E42-AD0D-11E60512E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MA" sz="3200" dirty="0"/>
              <a:t>The type of </a:t>
            </a:r>
            <a:r>
              <a:rPr lang="en-MA" sz="3200" dirty="0">
                <a:solidFill>
                  <a:srgbClr val="FF0000"/>
                </a:solidFill>
              </a:rPr>
              <a:t>scale</a:t>
            </a:r>
            <a:r>
              <a:rPr lang="en-MA" sz="3200" dirty="0"/>
              <a:t> you collect your data in will, in part, determine the type of </a:t>
            </a:r>
            <a:r>
              <a:rPr lang="en-MA" sz="3200" dirty="0">
                <a:solidFill>
                  <a:srgbClr val="FF0000"/>
                </a:solidFill>
              </a:rPr>
              <a:t>analysis</a:t>
            </a:r>
            <a:r>
              <a:rPr lang="en-MA" sz="3200" dirty="0"/>
              <a:t> you can carry out.</a:t>
            </a:r>
          </a:p>
          <a:p>
            <a:endParaRPr lang="en-MA" sz="3200" dirty="0"/>
          </a:p>
          <a:p>
            <a:r>
              <a:rPr lang="en-MA" sz="3200" dirty="0"/>
              <a:t>This is </a:t>
            </a:r>
            <a:r>
              <a:rPr lang="en-MA" sz="3200" u="sng" dirty="0"/>
              <a:t>important</a:t>
            </a:r>
            <a:r>
              <a:rPr lang="en-MA" sz="3200" dirty="0"/>
              <a:t> to take into account when you set up you experiment or observations.</a:t>
            </a:r>
          </a:p>
          <a:p>
            <a:endParaRPr lang="en-MA" sz="3200" dirty="0"/>
          </a:p>
          <a:p>
            <a:r>
              <a:rPr lang="en-MA" sz="3200" dirty="0"/>
              <a:t>Especially </a:t>
            </a:r>
            <a:r>
              <a:rPr lang="en-MA" sz="3200" dirty="0">
                <a:solidFill>
                  <a:srgbClr val="FF0000"/>
                </a:solidFill>
              </a:rPr>
              <a:t>ordinal data </a:t>
            </a:r>
            <a:r>
              <a:rPr lang="en-MA" sz="3200" dirty="0"/>
              <a:t>can be quite </a:t>
            </a:r>
            <a:r>
              <a:rPr lang="en-MA" sz="3200" dirty="0">
                <a:solidFill>
                  <a:srgbClr val="FF0000"/>
                </a:solidFill>
              </a:rPr>
              <a:t>limiting</a:t>
            </a:r>
            <a:r>
              <a:rPr lang="en-MA" sz="3200" dirty="0"/>
              <a:t> in terms of analysis options.</a:t>
            </a:r>
          </a:p>
        </p:txBody>
      </p:sp>
    </p:spTree>
    <p:extLst>
      <p:ext uri="{BB962C8B-B14F-4D97-AF65-F5344CB8AC3E}">
        <p14:creationId xmlns:p14="http://schemas.microsoft.com/office/powerpoint/2010/main" val="2069118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46CBB-116B-4D4C-B2A4-F70F8C4EA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A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403B858-5130-8F4F-8E24-3F3701C9B0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3684107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417B9-6C0E-9F41-9FB8-67D7D348A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C9E82-C5E7-534A-8488-7E9593394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MA" sz="4000" dirty="0"/>
              <a:t>You can always create ordinal data from interval and ratios, but vice versa is not possible.</a:t>
            </a:r>
          </a:p>
        </p:txBody>
      </p:sp>
    </p:spTree>
    <p:extLst>
      <p:ext uri="{BB962C8B-B14F-4D97-AF65-F5344CB8AC3E}">
        <p14:creationId xmlns:p14="http://schemas.microsoft.com/office/powerpoint/2010/main" val="2677679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18D24-0660-D64E-AC13-360F6F452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A" dirty="0"/>
              <a:t>Data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A57CF-B603-E54A-91E3-8B6B7CAE8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i="1" dirty="0"/>
              <a:t>What data sources am I going to use?</a:t>
            </a:r>
          </a:p>
          <a:p>
            <a:endParaRPr lang="en-US" sz="3600" dirty="0"/>
          </a:p>
          <a:p>
            <a:r>
              <a:rPr lang="en-US" sz="3600" dirty="0"/>
              <a:t>Generating your own through </a:t>
            </a:r>
            <a:r>
              <a:rPr lang="en-US" sz="3600" u="sng" dirty="0"/>
              <a:t>testing</a:t>
            </a:r>
            <a:r>
              <a:rPr lang="en-US" sz="3600" dirty="0"/>
              <a:t> or </a:t>
            </a:r>
            <a:r>
              <a:rPr lang="en-US" sz="3600" u="sng" dirty="0"/>
              <a:t>surveying</a:t>
            </a:r>
            <a:r>
              <a:rPr lang="en-US" sz="3600" dirty="0"/>
              <a:t> or </a:t>
            </a:r>
            <a:r>
              <a:rPr lang="en-US" sz="3600" u="sng" dirty="0"/>
              <a:t>observing</a:t>
            </a:r>
          </a:p>
          <a:p>
            <a:r>
              <a:rPr lang="en-US" sz="3600" dirty="0"/>
              <a:t>Someone else's data</a:t>
            </a:r>
          </a:p>
          <a:p>
            <a:r>
              <a:rPr lang="en-US" sz="3600" dirty="0"/>
              <a:t>Simulated data</a:t>
            </a:r>
          </a:p>
          <a:p>
            <a:r>
              <a:rPr lang="en-US" sz="3600" dirty="0"/>
              <a:t>Theoretical data</a:t>
            </a:r>
          </a:p>
        </p:txBody>
      </p:sp>
    </p:spTree>
    <p:extLst>
      <p:ext uri="{BB962C8B-B14F-4D97-AF65-F5344CB8AC3E}">
        <p14:creationId xmlns:p14="http://schemas.microsoft.com/office/powerpoint/2010/main" val="5394582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E8C56-865A-2A41-A864-6352F54D1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 records</a:t>
            </a:r>
            <a:endParaRPr lang="en-M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C0D03-6EDD-AB47-96BE-F162A4F33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Record data </a:t>
            </a:r>
            <a:r>
              <a:rPr lang="en-US" sz="4000" dirty="0">
                <a:solidFill>
                  <a:srgbClr val="FF0000"/>
                </a:solidFill>
              </a:rPr>
              <a:t>origin</a:t>
            </a:r>
            <a:r>
              <a:rPr lang="en-US" sz="4000" dirty="0"/>
              <a:t>, and </a:t>
            </a:r>
            <a:r>
              <a:rPr lang="en-US" sz="4000" dirty="0">
                <a:solidFill>
                  <a:srgbClr val="FF0000"/>
                </a:solidFill>
              </a:rPr>
              <a:t>time</a:t>
            </a:r>
            <a:r>
              <a:rPr lang="en-US" sz="4000" dirty="0"/>
              <a:t> and </a:t>
            </a:r>
            <a:r>
              <a:rPr lang="en-US" sz="4000" dirty="0">
                <a:solidFill>
                  <a:srgbClr val="FF0000"/>
                </a:solidFill>
              </a:rPr>
              <a:t>circumstances</a:t>
            </a:r>
            <a:r>
              <a:rPr lang="en-US" sz="4000" dirty="0"/>
              <a:t> of data collection!</a:t>
            </a:r>
          </a:p>
          <a:p>
            <a:endParaRPr lang="en-US" sz="4000" dirty="0"/>
          </a:p>
          <a:p>
            <a:r>
              <a:rPr lang="en-US" sz="4000" dirty="0"/>
              <a:t>Hence the importance of keeping a </a:t>
            </a:r>
            <a:r>
              <a:rPr lang="en-US" sz="4000" dirty="0">
                <a:solidFill>
                  <a:srgbClr val="FF0000"/>
                </a:solidFill>
              </a:rPr>
              <a:t>Log Book</a:t>
            </a:r>
          </a:p>
          <a:p>
            <a:endParaRPr lang="en-MA" dirty="0"/>
          </a:p>
        </p:txBody>
      </p:sp>
    </p:spTree>
    <p:extLst>
      <p:ext uri="{BB962C8B-B14F-4D97-AF65-F5344CB8AC3E}">
        <p14:creationId xmlns:p14="http://schemas.microsoft.com/office/powerpoint/2010/main" val="8587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B0881-8A1A-1C4A-AA60-578003AA4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AFB35-ED2A-5C4A-AE86-61899D5B6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A" dirty="0"/>
              <a:t>Genearlly speaking, two types of data can be distinguished:</a:t>
            </a:r>
          </a:p>
          <a:p>
            <a:endParaRPr lang="en-MA" dirty="0"/>
          </a:p>
          <a:p>
            <a:r>
              <a:rPr lang="en-MA" dirty="0"/>
              <a:t>1. Quantitative data</a:t>
            </a:r>
          </a:p>
          <a:p>
            <a:r>
              <a:rPr lang="en-MA" dirty="0"/>
              <a:t>2. Qualitative data</a:t>
            </a:r>
          </a:p>
        </p:txBody>
      </p:sp>
    </p:spTree>
    <p:extLst>
      <p:ext uri="{BB962C8B-B14F-4D97-AF65-F5344CB8AC3E}">
        <p14:creationId xmlns:p14="http://schemas.microsoft.com/office/powerpoint/2010/main" val="3617735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1A30A-7C21-AD43-AD40-979BF5C9D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A" dirty="0"/>
              <a:t>Log Book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DC0A950-50B9-7A41-9D5B-B2C09FB5A8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3853597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9422C-89F9-0649-97E3-CD41B8766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A" dirty="0"/>
              <a:t>Data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C587F-3E3D-9147-A53E-C2FEFF5D4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The purpose of data analysis is to find the </a:t>
            </a:r>
            <a:r>
              <a:rPr lang="en-US" sz="3200" dirty="0">
                <a:solidFill>
                  <a:srgbClr val="FF0000"/>
                </a:solidFill>
              </a:rPr>
              <a:t>answers to your research questions</a:t>
            </a:r>
            <a:r>
              <a:rPr lang="en-US" sz="3200" dirty="0"/>
              <a:t>.</a:t>
            </a:r>
          </a:p>
          <a:p>
            <a:endParaRPr lang="en-US" sz="3200" dirty="0"/>
          </a:p>
          <a:p>
            <a:r>
              <a:rPr lang="en-US" sz="3200" dirty="0"/>
              <a:t>It is important that you </a:t>
            </a:r>
            <a:r>
              <a:rPr lang="en-US" sz="3200" dirty="0">
                <a:solidFill>
                  <a:srgbClr val="FF0000"/>
                </a:solidFill>
              </a:rPr>
              <a:t>pick the right analysis tool</a:t>
            </a:r>
            <a:r>
              <a:rPr lang="en-US" sz="3200" dirty="0"/>
              <a:t> that is Reliable and Valid for the research method you have designed and carried out.</a:t>
            </a:r>
          </a:p>
          <a:p>
            <a:endParaRPr lang="en-US" sz="3200" dirty="0"/>
          </a:p>
          <a:p>
            <a:r>
              <a:rPr lang="en-US" sz="3200" dirty="0"/>
              <a:t>Every analysis tool has its </a:t>
            </a:r>
            <a:r>
              <a:rPr lang="en-US" sz="3200" dirty="0">
                <a:solidFill>
                  <a:srgbClr val="FF0000"/>
                </a:solidFill>
              </a:rPr>
              <a:t>pros</a:t>
            </a:r>
            <a:r>
              <a:rPr lang="en-US" sz="3200" dirty="0"/>
              <a:t> and </a:t>
            </a:r>
            <a:r>
              <a:rPr lang="en-US" sz="3200" dirty="0">
                <a:solidFill>
                  <a:srgbClr val="FF0000"/>
                </a:solidFill>
              </a:rPr>
              <a:t>cons</a:t>
            </a:r>
            <a:r>
              <a:rPr lang="en-US" sz="3200" dirty="0"/>
              <a:t>. Always carry out a trade off which tool is suitable for your type of data.</a:t>
            </a:r>
            <a:endParaRPr lang="en-MA" sz="3200" dirty="0"/>
          </a:p>
        </p:txBody>
      </p:sp>
    </p:spTree>
    <p:extLst>
      <p:ext uri="{BB962C8B-B14F-4D97-AF65-F5344CB8AC3E}">
        <p14:creationId xmlns:p14="http://schemas.microsoft.com/office/powerpoint/2010/main" val="931679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748BF-5EC0-EC4F-8D62-3A209A5CB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0" i="0" dirty="0">
                <a:solidFill>
                  <a:srgbClr val="1F1F1F"/>
                </a:solidFill>
                <a:effectLst/>
                <a:latin typeface="Google Sans"/>
              </a:rPr>
              <a:t>Data analysis</a:t>
            </a:r>
            <a:endParaRPr lang="en-M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2DDC2-D04B-EA49-AD06-7BDAD78E5A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0" i="0" dirty="0">
                <a:solidFill>
                  <a:srgbClr val="1F1F1F"/>
                </a:solidFill>
                <a:effectLst/>
                <a:latin typeface="Google Sans"/>
              </a:rPr>
              <a:t>The </a:t>
            </a:r>
            <a:r>
              <a:rPr lang="en-US" sz="4800" b="0" i="0" dirty="0">
                <a:solidFill>
                  <a:srgbClr val="040C28"/>
                </a:solidFill>
                <a:effectLst/>
                <a:latin typeface="Google Sans"/>
              </a:rPr>
              <a:t>process of cleaning, transforming, and interpreting data to uncover </a:t>
            </a:r>
            <a:r>
              <a:rPr lang="en-US" sz="4800" b="0" i="0" u="sng" dirty="0">
                <a:solidFill>
                  <a:srgbClr val="040C28"/>
                </a:solidFill>
                <a:effectLst/>
                <a:latin typeface="Google Sans"/>
              </a:rPr>
              <a:t>insights</a:t>
            </a:r>
            <a:r>
              <a:rPr lang="en-US" sz="4800" b="0" i="0" dirty="0">
                <a:solidFill>
                  <a:srgbClr val="040C28"/>
                </a:solidFill>
                <a:effectLst/>
                <a:latin typeface="Google Sans"/>
              </a:rPr>
              <a:t>, </a:t>
            </a:r>
            <a:r>
              <a:rPr lang="en-US" sz="4800" b="0" i="0" u="sng" dirty="0">
                <a:solidFill>
                  <a:srgbClr val="040C28"/>
                </a:solidFill>
                <a:effectLst/>
                <a:latin typeface="Google Sans"/>
              </a:rPr>
              <a:t>patterns</a:t>
            </a:r>
            <a:r>
              <a:rPr lang="en-US" sz="4800" b="0" i="0" dirty="0">
                <a:solidFill>
                  <a:srgbClr val="040C28"/>
                </a:solidFill>
                <a:effectLst/>
                <a:latin typeface="Google Sans"/>
              </a:rPr>
              <a:t>, and </a:t>
            </a:r>
            <a:r>
              <a:rPr lang="en-US" sz="4800" b="0" i="0" u="sng" dirty="0">
                <a:solidFill>
                  <a:srgbClr val="040C28"/>
                </a:solidFill>
                <a:effectLst/>
                <a:latin typeface="Google Sans"/>
              </a:rPr>
              <a:t>trends</a:t>
            </a:r>
            <a:r>
              <a:rPr lang="en-US" sz="4800" b="0" i="0" dirty="0">
                <a:solidFill>
                  <a:srgbClr val="1F1F1F"/>
                </a:solidFill>
                <a:effectLst/>
                <a:latin typeface="Google Sans"/>
              </a:rPr>
              <a:t>. </a:t>
            </a:r>
          </a:p>
          <a:p>
            <a:endParaRPr lang="en-US" sz="4400" dirty="0">
              <a:solidFill>
                <a:srgbClr val="1F1F1F"/>
              </a:solidFill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8813046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3095E-246E-ED43-BC48-4AEC031CE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1F1F1F"/>
                </a:solidFill>
                <a:latin typeface="Google Sans"/>
              </a:rPr>
              <a:t>D</a:t>
            </a:r>
            <a:r>
              <a:rPr lang="en-US" b="1" i="0" dirty="0">
                <a:solidFill>
                  <a:srgbClr val="1F1F1F"/>
                </a:solidFill>
                <a:effectLst/>
                <a:latin typeface="Google Sans"/>
              </a:rPr>
              <a:t>ata analysis in a nutshell?</a:t>
            </a:r>
            <a:b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</a:br>
            <a:endParaRPr lang="en-M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3074D-9653-954B-82DC-721D1C635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Step 1: Plan your hypothesis and research design. </a:t>
            </a:r>
          </a:p>
          <a:p>
            <a:pPr marL="0" indent="0" algn="l">
              <a:buNone/>
            </a:pP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Step 2: Obtain data from a representative sample. </a:t>
            </a:r>
          </a:p>
          <a:p>
            <a:pPr marL="0" indent="0" algn="l">
              <a:buNone/>
            </a:pP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Step 3: Analyze and summarize your data. </a:t>
            </a:r>
          </a:p>
          <a:p>
            <a:pPr marL="0" indent="0" algn="l">
              <a:buNone/>
            </a:pP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Step 4: Analyze hypotheses and make inferences using inferential statistics.</a:t>
            </a:r>
          </a:p>
          <a:p>
            <a:pPr marL="0" indent="0" algn="l">
              <a:buNone/>
            </a:pPr>
            <a:endParaRPr lang="en-US" b="0" i="0" dirty="0">
              <a:solidFill>
                <a:srgbClr val="1F1F1F"/>
              </a:solidFill>
              <a:effectLst/>
              <a:latin typeface="Google Sans"/>
            </a:endParaRPr>
          </a:p>
          <a:p>
            <a:pPr marL="0" indent="0" algn="l">
              <a:buNone/>
            </a:pP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Step 5: Interpret your results.</a:t>
            </a:r>
          </a:p>
          <a:p>
            <a:endParaRPr lang="en-MA" dirty="0"/>
          </a:p>
        </p:txBody>
      </p:sp>
    </p:spTree>
    <p:extLst>
      <p:ext uri="{BB962C8B-B14F-4D97-AF65-F5344CB8AC3E}">
        <p14:creationId xmlns:p14="http://schemas.microsoft.com/office/powerpoint/2010/main" val="2837671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F27A6-612E-EF44-8C37-BD4E7A263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Inferential statistics </a:t>
            </a:r>
            <a:endParaRPr lang="en-M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2E608-ED1D-714C-B1C9-CB808E4A7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40C28"/>
                </a:solidFill>
                <a:latin typeface="Google Sans"/>
              </a:rPr>
              <a:t>I</a:t>
            </a: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nvolves the use of </a:t>
            </a:r>
            <a:r>
              <a:rPr lang="en-US" b="0" i="0">
                <a:solidFill>
                  <a:srgbClr val="040C28"/>
                </a:solidFill>
                <a:effectLst/>
                <a:latin typeface="Google Sans"/>
              </a:rPr>
              <a:t>a sample: </a:t>
            </a:r>
            <a:endParaRPr lang="en-US" b="0" i="0" dirty="0">
              <a:solidFill>
                <a:srgbClr val="040C28"/>
              </a:solidFill>
              <a:effectLst/>
              <a:latin typeface="Google Sans"/>
            </a:endParaRPr>
          </a:p>
          <a:p>
            <a:endParaRPr lang="en-US" dirty="0">
              <a:solidFill>
                <a:srgbClr val="040C28"/>
              </a:solidFill>
              <a:latin typeface="Google Sans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(1) to estimate some characteristic in a large population; and </a:t>
            </a:r>
          </a:p>
          <a:p>
            <a:endParaRPr lang="en-US" dirty="0">
              <a:solidFill>
                <a:srgbClr val="040C28"/>
              </a:solidFill>
              <a:latin typeface="Google Sans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040C28"/>
                </a:solidFill>
                <a:effectLst/>
                <a:latin typeface="Google Sans"/>
              </a:rPr>
              <a:t>(2) to test a research hypothesis about a given population</a:t>
            </a:r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.</a:t>
            </a:r>
            <a:endParaRPr lang="en-MA" dirty="0"/>
          </a:p>
        </p:txBody>
      </p:sp>
    </p:spTree>
    <p:extLst>
      <p:ext uri="{BB962C8B-B14F-4D97-AF65-F5344CB8AC3E}">
        <p14:creationId xmlns:p14="http://schemas.microsoft.com/office/powerpoint/2010/main" val="165849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7410D-EDF1-F54B-A094-8B827C447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A" dirty="0"/>
              <a:t>1. Qualitative data</a:t>
            </a:r>
            <a:br>
              <a:rPr lang="en-MA" dirty="0"/>
            </a:br>
            <a:endParaRPr lang="en-M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DF3D0-D836-8D4F-B4E3-3B803DA14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A" dirty="0"/>
              <a:t>Data collected by means of </a:t>
            </a:r>
            <a:r>
              <a:rPr lang="en-MA" dirty="0">
                <a:solidFill>
                  <a:srgbClr val="FF0000"/>
                </a:solidFill>
              </a:rPr>
              <a:t>observation</a:t>
            </a:r>
            <a:r>
              <a:rPr lang="en-MA" dirty="0"/>
              <a:t> of the environment in which you are interested such as text, photos and people.</a:t>
            </a:r>
          </a:p>
          <a:p>
            <a:endParaRPr lang="en-MA" dirty="0"/>
          </a:p>
          <a:p>
            <a:r>
              <a:rPr lang="en-US" b="1" i="0" dirty="0">
                <a:solidFill>
                  <a:srgbClr val="0D405F"/>
                </a:solidFill>
                <a:effectLst/>
                <a:latin typeface="Inter"/>
              </a:rPr>
              <a:t>Qualitative/Categorical</a:t>
            </a:r>
            <a:r>
              <a:rPr lang="en-US" b="0" i="0" dirty="0">
                <a:solidFill>
                  <a:srgbClr val="0D405F"/>
                </a:solidFill>
                <a:effectLst/>
                <a:latin typeface="Inter"/>
              </a:rPr>
              <a:t> data represents groupings. </a:t>
            </a:r>
          </a:p>
          <a:p>
            <a:endParaRPr lang="en-US" dirty="0">
              <a:solidFill>
                <a:srgbClr val="0D405F"/>
              </a:solidFill>
              <a:latin typeface="Inter"/>
            </a:endParaRPr>
          </a:p>
          <a:p>
            <a:r>
              <a:rPr lang="en-US" b="0" i="0" dirty="0">
                <a:solidFill>
                  <a:srgbClr val="0D405F"/>
                </a:solidFill>
                <a:effectLst/>
                <a:latin typeface="Inter"/>
              </a:rPr>
              <a:t>These may be </a:t>
            </a:r>
            <a:r>
              <a:rPr lang="en-US" b="0" i="0" u="none" strike="noStrike" dirty="0">
                <a:solidFill>
                  <a:srgbClr val="1F80E8"/>
                </a:solidFill>
                <a:effectLst/>
                <a:latin typeface="Inter"/>
                <a:hlinkClick r:id="rId2"/>
              </a:rPr>
              <a:t>nominal</a:t>
            </a:r>
            <a:r>
              <a:rPr lang="en-US" b="0" i="0" dirty="0">
                <a:solidFill>
                  <a:srgbClr val="0D405F"/>
                </a:solidFill>
                <a:effectLst/>
                <a:latin typeface="Inter"/>
              </a:rPr>
              <a:t> (e.g., gender) or </a:t>
            </a:r>
            <a:r>
              <a:rPr lang="en-US" b="0" i="0" u="none" strike="noStrike" dirty="0">
                <a:solidFill>
                  <a:srgbClr val="1F80E8"/>
                </a:solidFill>
                <a:effectLst/>
                <a:latin typeface="Inter"/>
                <a:hlinkClick r:id="rId3"/>
              </a:rPr>
              <a:t>ordinal</a:t>
            </a:r>
            <a:r>
              <a:rPr lang="en-US" b="0" i="0" dirty="0">
                <a:solidFill>
                  <a:srgbClr val="0D405F"/>
                </a:solidFill>
                <a:effectLst/>
                <a:latin typeface="Inter"/>
              </a:rPr>
              <a:t> (e.g. level of language ability).</a:t>
            </a:r>
          </a:p>
          <a:p>
            <a:endParaRPr lang="en-MA" dirty="0"/>
          </a:p>
        </p:txBody>
      </p:sp>
    </p:spTree>
    <p:extLst>
      <p:ext uri="{BB962C8B-B14F-4D97-AF65-F5344CB8AC3E}">
        <p14:creationId xmlns:p14="http://schemas.microsoft.com/office/powerpoint/2010/main" val="2377028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5EE5A-C9D1-1A42-9025-64DD97C83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A" dirty="0"/>
              <a:t>2. Quantitative data</a:t>
            </a:r>
            <a:br>
              <a:rPr lang="en-MA" dirty="0"/>
            </a:br>
            <a:endParaRPr lang="en-M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32933-E8AF-7144-B7BC-2830E525B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A" dirty="0"/>
              <a:t>Numerical results of measured or simulated variables.</a:t>
            </a:r>
          </a:p>
          <a:p>
            <a:endParaRPr lang="en-MA" dirty="0"/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0D405F"/>
                </a:solidFill>
                <a:effectLst/>
                <a:latin typeface="Inter"/>
              </a:rPr>
              <a:t>Quantitative </a:t>
            </a:r>
            <a:r>
              <a:rPr lang="en-US" b="0" i="0" dirty="0">
                <a:solidFill>
                  <a:srgbClr val="0D405F"/>
                </a:solidFill>
                <a:effectLst/>
                <a:latin typeface="Inter"/>
              </a:rPr>
              <a:t>data represents amounts. 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dirty="0">
              <a:solidFill>
                <a:srgbClr val="0D405F"/>
              </a:solidFill>
              <a:latin typeface="Inter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D405F"/>
                </a:solidFill>
                <a:effectLst/>
                <a:latin typeface="Inter"/>
              </a:rPr>
              <a:t>These may be on an </a:t>
            </a:r>
            <a:r>
              <a:rPr lang="en-US" b="0" i="0" u="none" strike="noStrike" dirty="0">
                <a:solidFill>
                  <a:srgbClr val="1F80E8"/>
                </a:solidFill>
                <a:effectLst/>
                <a:latin typeface="Inter"/>
                <a:hlinkClick r:id="rId2"/>
              </a:rPr>
              <a:t>interval scale</a:t>
            </a:r>
            <a:r>
              <a:rPr lang="en-US" b="0" i="0" dirty="0">
                <a:solidFill>
                  <a:srgbClr val="0D405F"/>
                </a:solidFill>
                <a:effectLst/>
                <a:latin typeface="Inter"/>
              </a:rPr>
              <a:t> (e.g. test score) or a </a:t>
            </a:r>
            <a:r>
              <a:rPr lang="en-US" b="0" i="0" u="none" strike="noStrike" dirty="0">
                <a:solidFill>
                  <a:srgbClr val="1F80E8"/>
                </a:solidFill>
                <a:effectLst/>
                <a:latin typeface="Inter"/>
                <a:hlinkClick r:id="rId3"/>
              </a:rPr>
              <a:t>ratio scale</a:t>
            </a:r>
            <a:r>
              <a:rPr lang="en-US" b="0" i="0" dirty="0">
                <a:solidFill>
                  <a:srgbClr val="0D405F"/>
                </a:solidFill>
                <a:effectLst/>
                <a:latin typeface="Inter"/>
              </a:rPr>
              <a:t> (e.g. age).</a:t>
            </a:r>
          </a:p>
          <a:p>
            <a:endParaRPr lang="en-MA" dirty="0"/>
          </a:p>
        </p:txBody>
      </p:sp>
    </p:spTree>
    <p:extLst>
      <p:ext uri="{BB962C8B-B14F-4D97-AF65-F5344CB8AC3E}">
        <p14:creationId xmlns:p14="http://schemas.microsoft.com/office/powerpoint/2010/main" val="4044600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C3A20-7E87-4545-8F24-CA8C1F2D0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A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D654A14-F16D-CB46-B02C-49BF98DEC8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20428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054DD-28FB-3148-AF0E-89A8825B5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09696-532B-D049-ABAB-714D1478F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A" sz="4000" u="sng" dirty="0"/>
              <a:t>Nominal</a:t>
            </a:r>
            <a:r>
              <a:rPr lang="en-MA" sz="4000" dirty="0"/>
              <a:t>: Data values with no intrinsic order.  It typically distinguishes groups (e.g. male vs female)</a:t>
            </a:r>
          </a:p>
          <a:p>
            <a:endParaRPr lang="en-MA" dirty="0"/>
          </a:p>
          <a:p>
            <a:endParaRPr lang="en-MA" dirty="0"/>
          </a:p>
          <a:p>
            <a:endParaRPr lang="en-MA" dirty="0"/>
          </a:p>
        </p:txBody>
      </p:sp>
    </p:spTree>
    <p:extLst>
      <p:ext uri="{BB962C8B-B14F-4D97-AF65-F5344CB8AC3E}">
        <p14:creationId xmlns:p14="http://schemas.microsoft.com/office/powerpoint/2010/main" val="4103529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17D80-72BE-5149-B5D1-0956D655A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A" dirty="0"/>
              <a:t>Nominal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AD34DE5-FB16-6945-80CB-CD5E6D9A47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4064043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A2F4B-0045-9341-88AC-6726B04A0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B1A14-5068-1B40-B171-080200267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A" sz="4000" u="sng" dirty="0"/>
              <a:t>Ordinal</a:t>
            </a:r>
            <a:r>
              <a:rPr lang="en-MA" sz="4000" dirty="0"/>
              <a:t>: Qualitative data values with some intrinsic order.</a:t>
            </a:r>
          </a:p>
          <a:p>
            <a:endParaRPr lang="en-MA" dirty="0"/>
          </a:p>
        </p:txBody>
      </p:sp>
    </p:spTree>
    <p:extLst>
      <p:ext uri="{BB962C8B-B14F-4D97-AF65-F5344CB8AC3E}">
        <p14:creationId xmlns:p14="http://schemas.microsoft.com/office/powerpoint/2010/main" val="2498450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7C302-80C1-4640-97B5-6E1BAC1AA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A" dirty="0"/>
              <a:t>Ordinal (e.g. low, medium and high)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6DC8092-19AA-CC46-901B-76EB6DC4A2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32496" y="1825625"/>
            <a:ext cx="6527007" cy="4351338"/>
          </a:xfrm>
        </p:spPr>
      </p:pic>
    </p:spTree>
    <p:extLst>
      <p:ext uri="{BB962C8B-B14F-4D97-AF65-F5344CB8AC3E}">
        <p14:creationId xmlns:p14="http://schemas.microsoft.com/office/powerpoint/2010/main" val="949157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535</Words>
  <Application>Microsoft Macintosh PowerPoint</Application>
  <PresentationFormat>Widescreen</PresentationFormat>
  <Paragraphs>71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Google Sans</vt:lpstr>
      <vt:lpstr>Helvetica</vt:lpstr>
      <vt:lpstr>Inter</vt:lpstr>
      <vt:lpstr>Office Theme</vt:lpstr>
      <vt:lpstr>DATA COLLECTION AND ANALYSIS </vt:lpstr>
      <vt:lpstr>PowerPoint Presentation</vt:lpstr>
      <vt:lpstr>1. Qualitative data </vt:lpstr>
      <vt:lpstr>2. Quantitative data </vt:lpstr>
      <vt:lpstr>PowerPoint Presentation</vt:lpstr>
      <vt:lpstr>PowerPoint Presentation</vt:lpstr>
      <vt:lpstr>Nominal</vt:lpstr>
      <vt:lpstr>PowerPoint Presentation</vt:lpstr>
      <vt:lpstr>Ordinal (e.g. low, medium and high)</vt:lpstr>
      <vt:lpstr>PowerPoint Presentation</vt:lpstr>
      <vt:lpstr>Interval (e.g. Temp. levels)</vt:lpstr>
      <vt:lpstr>PowerPoint Presentation</vt:lpstr>
      <vt:lpstr>Ratio (e.g. age )</vt:lpstr>
      <vt:lpstr>PowerPoint Presentation</vt:lpstr>
      <vt:lpstr>PowerPoint Presentation</vt:lpstr>
      <vt:lpstr>PowerPoint Presentation</vt:lpstr>
      <vt:lpstr>PowerPoint Presentation</vt:lpstr>
      <vt:lpstr>Data collection</vt:lpstr>
      <vt:lpstr>Keep records</vt:lpstr>
      <vt:lpstr>Log Book</vt:lpstr>
      <vt:lpstr>Data Analysis</vt:lpstr>
      <vt:lpstr>Data analysis</vt:lpstr>
      <vt:lpstr>Data analysis in a nutshell? </vt:lpstr>
      <vt:lpstr>Inferential statistics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 AND HYPOTHESIS </dc:title>
  <dc:creator>Microsoft Office User</dc:creator>
  <cp:lastModifiedBy>Microsoft Office User</cp:lastModifiedBy>
  <cp:revision>32</cp:revision>
  <dcterms:created xsi:type="dcterms:W3CDTF">2025-02-03T19:18:03Z</dcterms:created>
  <dcterms:modified xsi:type="dcterms:W3CDTF">2025-04-21T12:13:50Z</dcterms:modified>
</cp:coreProperties>
</file>