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71" r:id="rId9"/>
    <p:sldId id="272" r:id="rId10"/>
    <p:sldId id="265" r:id="rId11"/>
    <p:sldId id="275" r:id="rId12"/>
    <p:sldId id="266" r:id="rId13"/>
    <p:sldId id="273" r:id="rId14"/>
    <p:sldId id="267" r:id="rId15"/>
    <p:sldId id="269" r:id="rId16"/>
    <p:sldId id="276" r:id="rId17"/>
    <p:sldId id="274" r:id="rId18"/>
    <p:sldId id="270" r:id="rId19"/>
    <p:sldId id="268" r:id="rId20"/>
  </p:sldIdLst>
  <p:sldSz cx="12192000" cy="6858000"/>
  <p:notesSz cx="6858000" cy="9144000"/>
  <p:defaultTextStyle>
    <a:defPPr>
      <a:defRPr lang="en-M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5B30-D0C0-B94E-8FEE-C80474CF7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1225D-5E7F-054B-9C83-D15596174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A3DC-D256-AB4E-BE42-C6CE69A3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C3C68-D0C9-454A-8739-79E46CBB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4A15-8308-544F-BAB6-4F04ED57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28041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6D08-A316-CE4D-8F2A-10BEB930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582C0-8195-A449-93C6-BDE6A9938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7134-BA37-7344-AA21-9D99344C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A6695-5A85-B147-9C38-2080337C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1176-B5A1-BC4C-AF41-8C21C675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29147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42968-87AA-F44C-85C6-4B06F30D7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63457-3D0B-F14B-A365-821714D92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02422-6D3F-8342-8E70-FF724647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F530-737A-834E-9ACE-BAD4EF3E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6F02-AEEE-9B4C-B219-B2BE4604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7778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8A77-F307-0447-8D71-A2C1DC41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3BD85-469B-4A4F-B1AB-DCA3BE88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5F916-93DD-8845-9F1B-13B16EE3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43E85-0798-C04B-BCFA-DE82674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CBE18-5C7A-CD4B-AD79-514D4A53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08266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D9EF-9047-F64E-BD99-CA29BBAD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03A79-5841-3240-A952-92F38A09F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56DC-BFBF-D841-AFF9-3CE178F2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56917-40E0-7D47-8EAC-FBC1A253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80CF0-3E51-2340-BF3F-0CE8101B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79959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92B8-E31A-4A45-9A83-29158F4C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9F236-BEAC-BE48-8095-21D1667BD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80D5-DCB3-8247-AC2F-01E164F47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618A-5B53-0F47-B03A-D7680A6E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2D05F-1389-E440-A33C-47F653CE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14362-109A-574B-9DE3-187F01A9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11600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1DE6-7E32-CD44-B986-C68F5D54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1E96F-16E5-874F-9DB8-B58BDBDD5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48074-DF72-3543-8B0A-A4D53945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F9C85-C004-5344-8C86-A97BBBDE9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0CE17-9128-0E45-89AE-8F6D363F3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D81A3-9B0F-274C-9F34-9D7DA05D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617E8-4888-F04C-B737-9C60DE4A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FD8AF-E788-E240-8BAB-71F79EC1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23146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61BB-87C4-FD43-9AD8-2B79A7F2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A17CC-87E1-0846-B987-227885D7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FBC9E-E170-8F4F-AEAE-3B52AA77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3D43E-C742-C540-A30C-FA945DEF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18147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6049B-A717-1E43-8D0A-C065EBAE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D307D-581A-5043-81E6-4BC6A1FC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BF4C-BD12-0741-9A5D-D7E96D38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89571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2075-76F9-AC45-9D74-17D6D7B5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4B0D-566C-8A4B-A02D-A731521A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FDB1F-29DD-764C-A4D6-D7BCBF28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BEA18-CA1B-054E-9992-603E15D9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86625-4620-764D-8ACB-9B5A7411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F2C03-2EA1-474F-88B2-801992C4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8886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DBEA-26CB-0447-859E-95678BB8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6667D-7DF2-C84A-B9A7-90690F80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8AF3C-EC51-2343-984E-7D0BAAA02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72E8F-F268-0141-B210-D4CBF034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8F7CA-AAEF-2A4D-910B-04870FF4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B4345-5F71-D749-9EA4-DED3DED1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7414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F8FC3-39CC-3C44-BF03-75F9935A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E42BD-57A6-554D-8E49-9B4C6FC6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967BD-CB1F-6242-BFBE-22960F3C3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557E-F429-0F48-9226-80654A711C3D}" type="datetimeFigureOut">
              <a:rPr lang="en-MA" smtClean="0"/>
              <a:t>4/14/25</a:t>
            </a:fld>
            <a:endParaRPr lang="en-M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B116-ED0F-2E44-9772-575DF9CE5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792B1-A98F-4E4F-AA89-C6A10C821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A368-F0CA-8748-98E8-306BD87407F2}" type="slidenum">
              <a:rPr lang="en-MA" smtClean="0"/>
              <a:t>‹#›</a:t>
            </a:fld>
            <a:endParaRPr lang="en-MA"/>
          </a:p>
        </p:txBody>
      </p:sp>
    </p:spTree>
    <p:extLst>
      <p:ext uri="{BB962C8B-B14F-4D97-AF65-F5344CB8AC3E}">
        <p14:creationId xmlns:p14="http://schemas.microsoft.com/office/powerpoint/2010/main" val="368319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54EC-C210-4A43-B6BF-241A48F33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Helvetica" pitchFamily="2" charset="0"/>
              </a:rPr>
              <a:t>RESEARCH QUESTION AND HYPOTHESIS</a:t>
            </a:r>
            <a:br>
              <a:rPr lang="en-US" dirty="0">
                <a:effectLst/>
                <a:latin typeface="Helvetica" pitchFamily="2" charset="0"/>
              </a:rPr>
            </a:br>
            <a:endParaRPr lang="en-M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4ED9F-2A69-7848-8DA1-5FABF5E3F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A" dirty="0"/>
              <a:t>Introduction to </a:t>
            </a:r>
            <a:r>
              <a:rPr lang="en-MA"/>
              <a:t>Research PPT6</a:t>
            </a:r>
            <a:endParaRPr lang="en-MA" dirty="0"/>
          </a:p>
          <a:p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411771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F751-7631-5A44-9264-F3417158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281D-382E-D445-A260-03B08775B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A" sz="4000" dirty="0"/>
              <a:t>This answer is based on what you already know, or can find out about the topic from </a:t>
            </a:r>
            <a:r>
              <a:rPr lang="en-MA" sz="4000" dirty="0">
                <a:solidFill>
                  <a:srgbClr val="FF0000"/>
                </a:solidFill>
              </a:rPr>
              <a:t>previous studies</a:t>
            </a:r>
            <a:r>
              <a:rPr lang="en-MA" sz="4000" dirty="0"/>
              <a:t> and </a:t>
            </a:r>
            <a:r>
              <a:rPr lang="en-MA" sz="4000" dirty="0">
                <a:solidFill>
                  <a:srgbClr val="FF0000"/>
                </a:solidFill>
              </a:rPr>
              <a:t>existing theories</a:t>
            </a:r>
            <a:r>
              <a:rPr lang="en-MA" sz="4000" dirty="0"/>
              <a:t>.</a:t>
            </a:r>
          </a:p>
          <a:p>
            <a:pPr marL="0" indent="0">
              <a:buNone/>
            </a:pPr>
            <a:endParaRPr lang="en-MA" sz="4000" dirty="0"/>
          </a:p>
        </p:txBody>
      </p:sp>
    </p:spTree>
    <p:extLst>
      <p:ext uri="{BB962C8B-B14F-4D97-AF65-F5344CB8AC3E}">
        <p14:creationId xmlns:p14="http://schemas.microsoft.com/office/powerpoint/2010/main" val="237827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3F26-F76D-0249-8F9F-FF1AC94D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B15D02-2818-1341-BBE3-E5071F5A5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75257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D482-2ACB-614B-89EC-BA6D85DA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2759-742F-9248-8198-11D7973D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A" sz="4000" dirty="0"/>
              <a:t>Also in the construction of your framework, you already looked at the </a:t>
            </a:r>
            <a:r>
              <a:rPr lang="en-MA" sz="4000" dirty="0">
                <a:solidFill>
                  <a:srgbClr val="FF0000"/>
                </a:solidFill>
              </a:rPr>
              <a:t>variables</a:t>
            </a:r>
            <a:r>
              <a:rPr lang="en-MA" sz="4000" dirty="0"/>
              <a:t> you need to study and the relationship that may exist beween them.</a:t>
            </a:r>
          </a:p>
          <a:p>
            <a:endParaRPr lang="en-MA" sz="4000" dirty="0"/>
          </a:p>
          <a:p>
            <a:r>
              <a:rPr lang="en-MA" sz="4000" dirty="0"/>
              <a:t>This gives an idea of what </a:t>
            </a:r>
            <a:r>
              <a:rPr lang="en-MA" sz="4000" dirty="0">
                <a:solidFill>
                  <a:srgbClr val="FF0000"/>
                </a:solidFill>
              </a:rPr>
              <a:t>outcome</a:t>
            </a:r>
            <a:r>
              <a:rPr lang="en-MA" sz="4000" dirty="0"/>
              <a:t> you may expect.</a:t>
            </a:r>
          </a:p>
        </p:txBody>
      </p:sp>
    </p:spTree>
    <p:extLst>
      <p:ext uri="{BB962C8B-B14F-4D97-AF65-F5344CB8AC3E}">
        <p14:creationId xmlns:p14="http://schemas.microsoft.com/office/powerpoint/2010/main" val="85244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FB3B-5F51-2E4F-9AEA-2DC228D6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F901C-036D-7C45-A4C7-6C9BFC6D2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62386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646D-7E03-5445-8A6A-A13A1C11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C35F-6BE4-6147-A350-0609FD670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A" sz="3600" dirty="0"/>
              <a:t>Now formulate your hypothesis by writing the initial answer to the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62536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D01A-3A0F-FF4B-B13B-E576E658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Formulating the research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CE5E2D-6C85-504D-AA9B-6E885E57A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641" y="193072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73252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A2B9-FB41-0344-9108-E0FEC7A5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E81A-4B8D-6240-8B80-D5E8644C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A" dirty="0"/>
              <a:t>Example: Our class project …</a:t>
            </a:r>
          </a:p>
          <a:p>
            <a:endParaRPr lang="en-MA" dirty="0"/>
          </a:p>
          <a:p>
            <a:r>
              <a:rPr lang="en-US" sz="4000" b="0" i="0" dirty="0">
                <a:solidFill>
                  <a:srgbClr val="1F1F1F"/>
                </a:solidFill>
                <a:effectLst/>
                <a:latin typeface="Google Sans"/>
              </a:rPr>
              <a:t>ICT 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enhances ELT by offering tools and platforms that support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Google Sans"/>
              </a:rPr>
              <a:t>interactive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 and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Google Sans"/>
              </a:rPr>
              <a:t>personalized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 learning</a:t>
            </a:r>
            <a:r>
              <a:rPr lang="en-US" sz="4000" b="0" i="0" dirty="0">
                <a:solidFill>
                  <a:srgbClr val="1F1F1F"/>
                </a:solidFill>
                <a:effectLst/>
                <a:latin typeface="Google Sans"/>
              </a:rPr>
              <a:t>. It provides access to authentic language materials, promotes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Google Sans"/>
              </a:rPr>
              <a:t>collaborative learning</a:t>
            </a:r>
            <a:r>
              <a:rPr lang="en-US" sz="4000" b="0" i="0" dirty="0">
                <a:solidFill>
                  <a:srgbClr val="1F1F1F"/>
                </a:solidFill>
                <a:effectLst/>
                <a:latin typeface="Google Sans"/>
              </a:rPr>
              <a:t>, and fosters digital literacy.</a:t>
            </a:r>
            <a:endParaRPr lang="en-MA" sz="4000" dirty="0"/>
          </a:p>
        </p:txBody>
      </p:sp>
    </p:spTree>
    <p:extLst>
      <p:ext uri="{BB962C8B-B14F-4D97-AF65-F5344CB8AC3E}">
        <p14:creationId xmlns:p14="http://schemas.microsoft.com/office/powerpoint/2010/main" val="405952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4BB4-8A1C-9F43-887E-6D08191F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97BCB7-D519-F048-8131-5E8C9D983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26530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2381-1909-BE43-BB7F-A0D83E7D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If … Then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9382-3167-4847-B140-E77DF5FB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A" u="sng" dirty="0"/>
              <a:t>Example</a:t>
            </a:r>
            <a:r>
              <a:rPr lang="en-MA" dirty="0"/>
              <a:t>: Our class project ..</a:t>
            </a:r>
          </a:p>
          <a:p>
            <a:endParaRPr lang="en-MA" dirty="0"/>
          </a:p>
          <a:p>
            <a:r>
              <a:rPr lang="en-MA" dirty="0"/>
              <a:t>If </a:t>
            </a:r>
            <a:r>
              <a:rPr lang="en-MA" u="sng" dirty="0"/>
              <a:t>ICT</a:t>
            </a:r>
            <a:r>
              <a:rPr lang="en-MA" dirty="0"/>
              <a:t> is introduced in the ELT class, then students will achieve better </a:t>
            </a:r>
            <a:r>
              <a:rPr lang="en-MA" u="sng" dirty="0"/>
              <a:t>test results</a:t>
            </a:r>
            <a:r>
              <a:rPr lang="en-MA" dirty="0"/>
              <a:t> as it 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offers tools and platforms that support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Google Sans"/>
              </a:rPr>
              <a:t>interactive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 and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Google Sans"/>
              </a:rPr>
              <a:t>personalized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 learning.</a:t>
            </a:r>
            <a:endParaRPr lang="en-MA" dirty="0"/>
          </a:p>
        </p:txBody>
      </p:sp>
    </p:spTree>
    <p:extLst>
      <p:ext uri="{BB962C8B-B14F-4D97-AF65-F5344CB8AC3E}">
        <p14:creationId xmlns:p14="http://schemas.microsoft.com/office/powerpoint/2010/main" val="391395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A8C5-A03B-CB40-B0D6-1D8439DC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Typical format of a hypothesis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F0D7A-ACB5-A540-934E-D7341D131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75975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2B7B-D9FC-284F-8857-F8662080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F97B7-9A26-A14B-8B25-4EA39D93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A" sz="3600" dirty="0"/>
              <a:t>You are making a </a:t>
            </a:r>
            <a:r>
              <a:rPr lang="en-MA" sz="3600" dirty="0">
                <a:solidFill>
                  <a:srgbClr val="FF0000"/>
                </a:solidFill>
              </a:rPr>
              <a:t>prediction</a:t>
            </a:r>
            <a:r>
              <a:rPr lang="en-MA" sz="3600" dirty="0"/>
              <a:t> on the outcome of your research.</a:t>
            </a:r>
          </a:p>
          <a:p>
            <a:endParaRPr lang="en-MA" sz="3600" dirty="0"/>
          </a:p>
          <a:p>
            <a:r>
              <a:rPr lang="en-MA" sz="3600" dirty="0"/>
              <a:t>A hypothesis is a tentative and yet untested </a:t>
            </a:r>
            <a:r>
              <a:rPr lang="en-MA" sz="3600" dirty="0">
                <a:solidFill>
                  <a:srgbClr val="FF0000"/>
                </a:solidFill>
              </a:rPr>
              <a:t>answer</a:t>
            </a:r>
            <a:r>
              <a:rPr lang="en-MA" sz="3600" dirty="0"/>
              <a:t> to you research question.</a:t>
            </a:r>
          </a:p>
          <a:p>
            <a:endParaRPr lang="en-MA" sz="3600" dirty="0"/>
          </a:p>
          <a:p>
            <a:r>
              <a:rPr lang="en-MA" sz="3600" dirty="0"/>
              <a:t>However, it is not a form of fortune-telling</a:t>
            </a:r>
          </a:p>
        </p:txBody>
      </p:sp>
    </p:spTree>
    <p:extLst>
      <p:ext uri="{BB962C8B-B14F-4D97-AF65-F5344CB8AC3E}">
        <p14:creationId xmlns:p14="http://schemas.microsoft.com/office/powerpoint/2010/main" val="239217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63F3-3A65-374D-954C-676EE4A2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1B936-806B-FC4C-B3BF-27CF18DFC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01213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8F6C-E471-D84B-8DE4-FA25A6EE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25D2-80C9-F241-8277-8F576572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A" sz="4000" dirty="0"/>
              <a:t>You must be able to </a:t>
            </a:r>
            <a:r>
              <a:rPr lang="en-MA" sz="4000" dirty="0">
                <a:solidFill>
                  <a:srgbClr val="FF0000"/>
                </a:solidFill>
              </a:rPr>
              <a:t>confirm</a:t>
            </a:r>
            <a:r>
              <a:rPr lang="en-MA" sz="4000" dirty="0"/>
              <a:t> or </a:t>
            </a:r>
            <a:r>
              <a:rPr lang="en-MA" sz="4000" dirty="0">
                <a:solidFill>
                  <a:srgbClr val="FF0000"/>
                </a:solidFill>
              </a:rPr>
              <a:t>reject</a:t>
            </a:r>
            <a:r>
              <a:rPr lang="en-MA" sz="4000" dirty="0"/>
              <a:t> the hypothesis using scientific methods such as experiment, measurement, observation and statistical analysis of data.</a:t>
            </a:r>
          </a:p>
        </p:txBody>
      </p:sp>
    </p:spTree>
    <p:extLst>
      <p:ext uri="{BB962C8B-B14F-4D97-AF65-F5344CB8AC3E}">
        <p14:creationId xmlns:p14="http://schemas.microsoft.com/office/powerpoint/2010/main" val="395555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B73D-AD13-6345-BD31-97FE4A1F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Two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A8F1-FE47-7443-B3A6-C2475A8A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A" sz="4000" dirty="0"/>
              <a:t>1.  Contain an </a:t>
            </a:r>
            <a:r>
              <a:rPr lang="en-MA" sz="4000" dirty="0">
                <a:solidFill>
                  <a:srgbClr val="C00000"/>
                </a:solidFill>
              </a:rPr>
              <a:t>educated predition </a:t>
            </a:r>
            <a:r>
              <a:rPr lang="en-MA" sz="4000" dirty="0"/>
              <a:t>of the answer to the research question</a:t>
            </a:r>
          </a:p>
          <a:p>
            <a:endParaRPr lang="en-MA" sz="4000" dirty="0"/>
          </a:p>
          <a:p>
            <a:r>
              <a:rPr lang="en-MA" sz="4000" dirty="0"/>
              <a:t>2.  Must be </a:t>
            </a:r>
            <a:r>
              <a:rPr lang="en-MA" sz="4000" dirty="0">
                <a:solidFill>
                  <a:srgbClr val="C00000"/>
                </a:solidFill>
              </a:rPr>
              <a:t>testable</a:t>
            </a:r>
          </a:p>
        </p:txBody>
      </p:sp>
    </p:spTree>
    <p:extLst>
      <p:ext uri="{BB962C8B-B14F-4D97-AF65-F5344CB8AC3E}">
        <p14:creationId xmlns:p14="http://schemas.microsoft.com/office/powerpoint/2010/main" val="191400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2CD0-F4AC-5848-9B8D-EA2E266A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A" dirty="0"/>
              <a:t>Research question to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B0ED2-6DAA-2449-AA68-AA208AD28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A" dirty="0"/>
              <a:t>How do you develop a hypothesis from a research question?</a:t>
            </a:r>
          </a:p>
          <a:p>
            <a:endParaRPr lang="en-MA" dirty="0"/>
          </a:p>
          <a:p>
            <a:r>
              <a:rPr lang="en-MA" sz="3600" dirty="0"/>
              <a:t>Assuming that your research question is sufficiently </a:t>
            </a:r>
            <a:r>
              <a:rPr lang="en-MA" sz="3600" dirty="0">
                <a:solidFill>
                  <a:srgbClr val="FF0000"/>
                </a:solidFill>
              </a:rPr>
              <a:t>focused</a:t>
            </a:r>
            <a:r>
              <a:rPr lang="en-MA" sz="3600" dirty="0"/>
              <a:t>, </a:t>
            </a:r>
            <a:r>
              <a:rPr lang="en-MA" sz="3600" dirty="0">
                <a:solidFill>
                  <a:srgbClr val="FF0000"/>
                </a:solidFill>
              </a:rPr>
              <a:t>specific</a:t>
            </a:r>
            <a:r>
              <a:rPr lang="en-MA" sz="3600" dirty="0"/>
              <a:t> and </a:t>
            </a:r>
            <a:r>
              <a:rPr lang="en-MA" sz="3600" dirty="0">
                <a:solidFill>
                  <a:srgbClr val="FF0000"/>
                </a:solidFill>
              </a:rPr>
              <a:t>researchable</a:t>
            </a:r>
            <a:r>
              <a:rPr lang="en-MA" sz="3600" dirty="0"/>
              <a:t>, within the constraints, context of your project, you develop an </a:t>
            </a:r>
            <a:r>
              <a:rPr lang="en-MA" sz="3600" dirty="0">
                <a:solidFill>
                  <a:srgbClr val="FF0000"/>
                </a:solidFill>
              </a:rPr>
              <a:t>initial answer </a:t>
            </a:r>
            <a:r>
              <a:rPr lang="en-MA" sz="3600" dirty="0"/>
              <a:t>to your question.</a:t>
            </a:r>
          </a:p>
        </p:txBody>
      </p:sp>
    </p:spTree>
    <p:extLst>
      <p:ext uri="{BB962C8B-B14F-4D97-AF65-F5344CB8AC3E}">
        <p14:creationId xmlns:p14="http://schemas.microsoft.com/office/powerpoint/2010/main" val="6815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F04-7ADE-8A45-B6C2-B6A81BFF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37FD1-B120-A542-9409-6D60A9C9B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96836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7507-0571-604F-969E-6362E106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31C468-573D-554E-A94C-5F72A6140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20554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B509-AEBC-1B46-99AF-72A7BCAF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757535-239F-4B40-A616-A9BECC103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8272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296</Words>
  <Application>Microsoft Macintosh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Google Sans</vt:lpstr>
      <vt:lpstr>Helvetica</vt:lpstr>
      <vt:lpstr>Office Theme</vt:lpstr>
      <vt:lpstr>RESEARCH QUESTION AND HYPOTHESIS </vt:lpstr>
      <vt:lpstr>PowerPoint Presentation</vt:lpstr>
      <vt:lpstr>PowerPoint Presentation</vt:lpstr>
      <vt:lpstr>PowerPoint Presentation</vt:lpstr>
      <vt:lpstr>Two requirements</vt:lpstr>
      <vt:lpstr>Research question to Hypothesis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Formulating the research question</vt:lpstr>
      <vt:lpstr>PowerPoint Presentation</vt:lpstr>
      <vt:lpstr>PowerPoint Presentation</vt:lpstr>
      <vt:lpstr>If … Then</vt:lpstr>
      <vt:lpstr>Typical format of a hypothesis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AND HYPOTHESIS </dc:title>
  <dc:creator>Microsoft Office User</dc:creator>
  <cp:lastModifiedBy>Microsoft Office User</cp:lastModifiedBy>
  <cp:revision>21</cp:revision>
  <dcterms:created xsi:type="dcterms:W3CDTF">2025-02-03T19:22:09Z</dcterms:created>
  <dcterms:modified xsi:type="dcterms:W3CDTF">2025-04-14T17:17:07Z</dcterms:modified>
</cp:coreProperties>
</file>