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7" r:id="rId4"/>
    <p:sldId id="278" r:id="rId5"/>
    <p:sldId id="261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5" r:id="rId14"/>
    <p:sldId id="259" r:id="rId15"/>
    <p:sldId id="265" r:id="rId16"/>
    <p:sldId id="291" r:id="rId17"/>
    <p:sldId id="267" r:id="rId18"/>
    <p:sldId id="269" r:id="rId19"/>
    <p:sldId id="271" r:id="rId20"/>
    <p:sldId id="288" r:id="rId21"/>
    <p:sldId id="289" r:id="rId22"/>
    <p:sldId id="290" r:id="rId23"/>
    <p:sldId id="275" r:id="rId24"/>
    <p:sldId id="276" r:id="rId25"/>
  </p:sldIdLst>
  <p:sldSz cx="12192000" cy="6858000"/>
  <p:notesSz cx="6858000" cy="9144000"/>
  <p:defaultTextStyle>
    <a:defPPr>
      <a:defRPr lang="en-M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8CB3-BDD8-C346-829F-18E124A9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2A305-2AB8-9B4D-B27B-9E90BB73F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70EEB-1557-FB44-BC96-23DFDC6C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5685A-97D3-7D41-A790-5C91CBD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9B33-0582-3F4A-A47E-5711EC9E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69721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D2CA-B425-A247-8D67-FE38A658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0519C-1754-BF4A-95AB-36F1C8E66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CBE30-A704-6E4C-AC5D-0F47EE59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71F7-6CE7-C44A-B7B2-1B377207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A5BD-89A9-FB44-85E1-6B80D213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5954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88500-42D6-F140-910C-8AADDBA2C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3634A-20DC-A040-9437-10939F55F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3C850-59F8-B947-98E5-0785CBFE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DD54-114D-024A-B2A5-9D897E44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8DA4-8299-234D-BC6A-E919AB48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9054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A84F-7FB2-DC49-840C-0D64DA38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8986-4C2E-CD40-8E16-BBEC75628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7946-412C-8948-A165-A0AF7E75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FC5B-6B05-7F46-A46B-BD4485C1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CC0B-7C40-4449-A729-D39179D0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95837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DDFB-8FF0-5243-8F68-013EEAE2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40E47-FBF1-8543-A9C4-30939E48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594A-9243-A048-B08F-4A8EB865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D30B-31E1-AB47-B4BF-78A3F6AE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69E4-20F8-B645-9FB6-A3DAEA0E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4799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14FB-F534-C040-86E3-C6467E08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CB66B-C15A-0149-9CE6-699D7004C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1C184-0696-6042-AF8C-4F9DAE99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07465-CB6C-EF4A-8C67-16B8A452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811A5-532A-C341-B841-26BF9C2F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643D4-ADAB-C747-A77B-5FBAC3C6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80997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36FA-C9A2-E849-A401-DD6DC141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584B3-947D-324D-91F3-9653C644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B2A33-7A42-F648-AD84-214B1AC21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05BE2-85C6-0B49-95CE-E277864F7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ACD0A-3553-4345-A84E-DC37B798C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F073D-FD60-3A48-ACD6-5575B9C1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826D6-3998-9446-B8EC-B8281E85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9D25D-0F78-8040-9232-07799BFB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51409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A521-8AEB-F14A-87D3-BE2D32E5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6463D-B2F9-5840-A117-9ED7FCAB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6852-AE42-AF41-BE61-3C8E854B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ECDA7-11D1-AE40-BB8B-9EDD6525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1337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F5CC8-5944-534B-88F3-340B3950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D2B16-D5CD-C548-8D99-B54A82C3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59543-0320-AF4F-BBC3-4A51691A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24475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CD47-154C-1E4E-B01D-AB6D21B8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D44F5-63CB-924E-A76E-C5414439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0B82A-83BF-1B48-B39A-83167867E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EE7C-961A-EA45-93E3-F3ED8A34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CD0D3-E80D-6A4C-8B9E-5D0AEC5C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789AB-7613-1843-9E09-A7CFEB46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050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ED75-C5B9-5846-BDDD-9FA4F16C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6577B-F769-934C-B87F-C0A26B7AC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391C8-4EFB-9540-B209-71F14DB2C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B645-C96A-6045-84BE-B40249A1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799BA-CAB5-7846-BABE-B3BC7786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04C13-D23B-0640-887B-024EFBEB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3356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31BB3-C12D-514E-A846-6D582900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941B8-A207-4A4E-BBEB-80A7A707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A8E0-D6B4-A345-9BAD-E2D8A748E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880B-A0FF-144B-9C2A-EBDD7F4D4638}" type="datetimeFigureOut">
              <a:rPr lang="en-MA" smtClean="0"/>
              <a:t>4/7/25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1A87-D0C5-064A-8D97-B6E45034F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5FDA-AFB5-EC49-B18C-5125457AC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8B50-F2B2-8E48-8E6E-9ACA5AF497C0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0510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ibbr.com/methodology/types-of-variabl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methodology/independent-and-dependent-variables/#dependent" TargetMode="External"/><Relationship Id="rId2" Type="http://schemas.openxmlformats.org/officeDocument/2006/relationships/hyperlink" Target="https://www.scribbr.com/methodology/independent-and-dependent-variables/#independ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B6BC-493D-A948-824E-6DAA52A90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Helvetica" pitchFamily="2" charset="0"/>
              </a:rPr>
              <a:t>HOW TO RESEARCH / METHODS</a:t>
            </a:r>
            <a:br>
              <a:rPr lang="en-US" dirty="0">
                <a:effectLst/>
                <a:latin typeface="Helvetica" pitchFamily="2" charset="0"/>
              </a:rPr>
            </a:br>
            <a:endParaRPr lang="en-M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4B981-62E7-6F44-A148-DE029A2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A" dirty="0"/>
              <a:t>Introduction to Research PPT5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93778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DD33-D55A-BA42-B909-7387D9DC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9FAFD-38EF-0D45-98F9-AA6452D3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Our class project to test whether changes in the use of ICT have an effect on English test scores: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Our </a:t>
            </a:r>
            <a:r>
              <a:rPr lang="en-US" b="1" dirty="0">
                <a:solidFill>
                  <a:schemeClr val="accent1"/>
                </a:solidFill>
                <a:effectLst/>
              </a:rPr>
              <a:t>independent variable</a:t>
            </a:r>
            <a:r>
              <a:rPr lang="en-US" dirty="0">
                <a:solidFill>
                  <a:schemeClr val="accent1"/>
                </a:solidFill>
                <a:effectLst/>
              </a:rPr>
              <a:t> </a:t>
            </a:r>
            <a:r>
              <a:rPr lang="en-US" dirty="0">
                <a:effectLst/>
              </a:rPr>
              <a:t>is the use of ICT the classroom. We use ICT for half the participants, and none for the other half.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Our </a:t>
            </a:r>
            <a:r>
              <a:rPr lang="en-US" b="1" dirty="0">
                <a:solidFill>
                  <a:schemeClr val="accent1"/>
                </a:solidFill>
                <a:effectLst/>
              </a:rPr>
              <a:t>dependent variable</a:t>
            </a:r>
            <a:r>
              <a:rPr lang="en-US" dirty="0">
                <a:solidFill>
                  <a:schemeClr val="accent1"/>
                </a:solidFill>
                <a:effectLst/>
              </a:rPr>
              <a:t> </a:t>
            </a:r>
            <a:r>
              <a:rPr lang="en-US" dirty="0">
                <a:effectLst/>
              </a:rPr>
              <a:t>is English language test scores. We measure the English skills of all participants using a standardized test and check whether they differ based on the use or not of ICT.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90191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07C5-6AE7-D24B-AD41-90C3689C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77616-A09A-AE4B-AD06-15C1CFC3B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36055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CAE8-C8DD-1B4C-835D-B2387382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7BEBB-6B50-334A-AA06-90FBC4B5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040C28"/>
                </a:solidFill>
                <a:effectLst/>
                <a:latin typeface="Google Sans"/>
              </a:rPr>
              <a:t>“Controlled experiments” establish </a:t>
            </a:r>
            <a:r>
              <a:rPr lang="en-US" sz="4400" b="0" i="0" u="sng" dirty="0">
                <a:solidFill>
                  <a:srgbClr val="040C28"/>
                </a:solidFill>
                <a:effectLst/>
                <a:latin typeface="Google Sans"/>
              </a:rPr>
              <a:t>causality</a:t>
            </a:r>
            <a:r>
              <a:rPr lang="en-US" sz="4400" b="0" i="0" dirty="0">
                <a:solidFill>
                  <a:srgbClr val="040C28"/>
                </a:solidFill>
                <a:effectLst/>
                <a:latin typeface="Google Sans"/>
              </a:rPr>
              <a:t>, whereas “correlational studies” only show </a:t>
            </a:r>
            <a:r>
              <a:rPr lang="en-US" sz="4400" b="0" i="0" u="sng" dirty="0">
                <a:solidFill>
                  <a:srgbClr val="040C28"/>
                </a:solidFill>
                <a:effectLst/>
                <a:latin typeface="Google Sans"/>
              </a:rPr>
              <a:t>associations</a:t>
            </a:r>
            <a:r>
              <a:rPr lang="en-US" sz="4400" b="0" i="0" dirty="0">
                <a:solidFill>
                  <a:srgbClr val="040C28"/>
                </a:solidFill>
                <a:effectLst/>
                <a:latin typeface="Google Sans"/>
              </a:rPr>
              <a:t> between variables</a:t>
            </a:r>
            <a:endParaRPr lang="en-MA" sz="4400" dirty="0"/>
          </a:p>
        </p:txBody>
      </p:sp>
    </p:spTree>
    <p:extLst>
      <p:ext uri="{BB962C8B-B14F-4D97-AF65-F5344CB8AC3E}">
        <p14:creationId xmlns:p14="http://schemas.microsoft.com/office/powerpoint/2010/main" val="5539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617A-9E53-7343-B432-11C7E7C9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26CF2-DBAD-B843-A700-572AE1ABA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03959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B48D-3352-8D47-BA12-556E6D0D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Method #</a:t>
            </a:r>
            <a:r>
              <a:rPr lang="en-MA" b="1" dirty="0">
                <a:solidFill>
                  <a:srgbClr val="FF0000"/>
                </a:solidFill>
              </a:rPr>
              <a:t>3: Mixed </a:t>
            </a:r>
            <a:endParaRPr lang="en-MA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5F4D03-D4A9-0043-96B6-BE7A95962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7294"/>
            <a:ext cx="8521303" cy="5177502"/>
          </a:xfrm>
        </p:spPr>
      </p:pic>
    </p:spTree>
    <p:extLst>
      <p:ext uri="{BB962C8B-B14F-4D97-AF65-F5344CB8AC3E}">
        <p14:creationId xmlns:p14="http://schemas.microsoft.com/office/powerpoint/2010/main" val="318172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A4C1-CE42-CC40-8333-59F91CAD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Benefits of mixed method approaches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F5874-7E0D-8240-8050-F5B919B53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4130"/>
            <a:ext cx="8521303" cy="5295014"/>
          </a:xfrm>
        </p:spPr>
      </p:pic>
    </p:spTree>
    <p:extLst>
      <p:ext uri="{BB962C8B-B14F-4D97-AF65-F5344CB8AC3E}">
        <p14:creationId xmlns:p14="http://schemas.microsoft.com/office/powerpoint/2010/main" val="138055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607C-E1B9-6E41-8871-10119546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Triangulation</a:t>
            </a:r>
            <a:endParaRPr lang="en-M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0B49-5600-CE4F-AE94-3D8BF4F7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474747"/>
                </a:solidFill>
                <a:effectLst/>
                <a:latin typeface="Google Sans"/>
              </a:rPr>
              <a:t>Triangulation in research means </a:t>
            </a:r>
            <a:r>
              <a:rPr lang="en-US" sz="4400" b="0" i="0" dirty="0">
                <a:solidFill>
                  <a:srgbClr val="040C28"/>
                </a:solidFill>
                <a:effectLst/>
                <a:latin typeface="Google Sans"/>
              </a:rPr>
              <a:t>using multiple datasets, methods, theories, and/or investigators to address a research question</a:t>
            </a:r>
            <a:r>
              <a:rPr lang="en-US" sz="4400" b="0" i="0" dirty="0">
                <a:solidFill>
                  <a:srgbClr val="474747"/>
                </a:solidFill>
                <a:effectLst/>
                <a:latin typeface="Google Sans"/>
              </a:rPr>
              <a:t>. It's a research strategy that can help you enhance the validity and credibility of your findings and mitigate the presence of any research biases in your work.</a:t>
            </a:r>
            <a:endParaRPr lang="en-MA" sz="4400" dirty="0"/>
          </a:p>
        </p:txBody>
      </p:sp>
    </p:spTree>
    <p:extLst>
      <p:ext uri="{BB962C8B-B14F-4D97-AF65-F5344CB8AC3E}">
        <p14:creationId xmlns:p14="http://schemas.microsoft.com/office/powerpoint/2010/main" val="171243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B016-AD1E-AF43-8217-6652B4F7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FFF0-93BB-684B-8351-28D3F1E4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A" sz="4000" dirty="0"/>
              <a:t>Combining advantages of different data types, completing each other.</a:t>
            </a:r>
          </a:p>
          <a:p>
            <a:endParaRPr lang="en-MA" sz="4000" dirty="0"/>
          </a:p>
          <a:p>
            <a:r>
              <a:rPr lang="en-MA" sz="4000" dirty="0"/>
              <a:t>Example: using a questionnaire, combining with interview.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140210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F620-DDC5-5D4E-A042-1C047B54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98FC-B1E2-C544-8F18-56BC1176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A" sz="3600" dirty="0"/>
              <a:t>Explain and interpret quantitative results</a:t>
            </a:r>
          </a:p>
          <a:p>
            <a:endParaRPr lang="en-MA" sz="3600" dirty="0"/>
          </a:p>
          <a:p>
            <a:r>
              <a:rPr lang="en-MA" sz="3600" dirty="0"/>
              <a:t>Example: why is one method of teaching better than the other?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2993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BE62-D70F-F748-BF9C-6F485412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87B22-9565-DA49-A432-852EE47F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A" sz="4000" dirty="0"/>
              <a:t>One type of data augments the other one; there is a primary type of data</a:t>
            </a:r>
          </a:p>
          <a:p>
            <a:endParaRPr lang="en-MA" sz="4000" dirty="0"/>
          </a:p>
          <a:p>
            <a:r>
              <a:rPr lang="en-MA" sz="4000" dirty="0"/>
              <a:t>Example: Longitudinal studies combined with also cross-sectional studies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148041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094C-3D73-CD48-93D4-ADD3881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Method #1: QUALITATIVE</a:t>
            </a:r>
            <a:b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</a:br>
            <a:endParaRPr lang="en-MA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3F7AF8-150E-6D46-8D15-77B313168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44" y="1169582"/>
            <a:ext cx="8521303" cy="5518298"/>
          </a:xfrm>
        </p:spPr>
      </p:pic>
    </p:spTree>
    <p:extLst>
      <p:ext uri="{BB962C8B-B14F-4D97-AF65-F5344CB8AC3E}">
        <p14:creationId xmlns:p14="http://schemas.microsoft.com/office/powerpoint/2010/main" val="211011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6E12-36BB-1644-8C40-7DCD198F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inherit"/>
              </a:rPr>
              <a:t>L</a:t>
            </a:r>
            <a:r>
              <a:rPr lang="en-US" sz="4400" b="1" i="0" dirty="0">
                <a:effectLst/>
                <a:latin typeface="inherit"/>
              </a:rPr>
              <a:t>ongitudinal study</a:t>
            </a:r>
            <a:r>
              <a:rPr lang="en-US" sz="4400" b="0" i="0" dirty="0">
                <a:effectLst/>
                <a:latin typeface="inherit"/>
              </a:rPr>
              <a:t> </a:t>
            </a:r>
            <a:endParaRPr lang="en-M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C1FE-D4BD-2244-8E57-8AE14704A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3600" dirty="0">
                <a:latin typeface="inherit"/>
              </a:rPr>
              <a:t>C</a:t>
            </a:r>
            <a:r>
              <a:rPr lang="en-US" sz="3600" b="0" i="0" dirty="0">
                <a:effectLst/>
                <a:latin typeface="inherit"/>
              </a:rPr>
              <a:t>ollects data from the same subjects repeatedly </a:t>
            </a:r>
            <a:r>
              <a:rPr lang="en-US" sz="3600" b="0" i="0" u="sng" dirty="0">
                <a:effectLst/>
                <a:latin typeface="inherit"/>
              </a:rPr>
              <a:t>over a period of time</a:t>
            </a:r>
            <a:r>
              <a:rPr lang="en-US" sz="3600" b="0" i="0" dirty="0">
                <a:effectLst/>
                <a:latin typeface="inherit"/>
              </a:rPr>
              <a:t>. These studies track changes, patterns, or trends, making them ideal for analyzing the evolution of specific variables, such as behavior, health outcomes, or economic conditions. For example, a public health researcher may conduct a longitudinal study to monitor how dietary habits influence heart health over 10 years.</a:t>
            </a:r>
            <a:endParaRPr lang="en-US" sz="3600" b="0" i="0" dirty="0">
              <a:effectLst/>
              <a:latin typeface="Roboto" panose="02000000000000000000" pitchFamily="2" charset="0"/>
            </a:endParaRPr>
          </a:p>
          <a:p>
            <a:pPr algn="l" fontAlgn="base"/>
            <a:endParaRPr lang="en-US" b="0" i="0" dirty="0">
              <a:effectLst/>
              <a:latin typeface="inherit"/>
            </a:endParaRPr>
          </a:p>
          <a:p>
            <a:pPr marL="0" indent="0">
              <a:buNone/>
            </a:pPr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180353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1046-07B3-A641-A8D9-55C8DA80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inherit"/>
              </a:rPr>
              <a:t>Cross-sectional study</a:t>
            </a:r>
            <a:r>
              <a:rPr lang="en-US" b="0" i="0" dirty="0">
                <a:effectLst/>
                <a:latin typeface="inherit"/>
              </a:rPr>
              <a:t> </a:t>
            </a:r>
            <a:endParaRPr lang="en-M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9084-AE49-C046-AC59-2A942FA3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0" i="0" dirty="0">
                <a:effectLst/>
                <a:latin typeface="inherit"/>
              </a:rPr>
              <a:t>Collects data at a </a:t>
            </a:r>
            <a:r>
              <a:rPr lang="en-US" sz="3600" b="0" i="0" u="sng" dirty="0">
                <a:effectLst/>
                <a:latin typeface="inherit"/>
              </a:rPr>
              <a:t>single point in time</a:t>
            </a:r>
            <a:r>
              <a:rPr lang="en-US" sz="3600" b="0" i="0" dirty="0">
                <a:effectLst/>
                <a:latin typeface="inherit"/>
              </a:rPr>
              <a:t>. This snapshot approach is commonly used to explore the prevalence of a condition, opinion, or characteristic in a population at a singular point in time. For instance, a humanitarian organization might use a cross-sectional study to determine how many residents in a community currently have access to clean drinking water, or a healthcare organization could use a cross-sectional study to determine vaccine rates in a province for that year.</a:t>
            </a:r>
            <a:endParaRPr lang="en-US" sz="3600" b="0" i="0" dirty="0">
              <a:effectLst/>
              <a:latin typeface="Roboto" panose="02000000000000000000" pitchFamily="2" charset="0"/>
            </a:endParaRP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140087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CD34-280D-D244-9AA4-DE30A6CF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7719-5BD1-DE4D-82D2-D0DD0173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0" i="0" dirty="0">
                <a:effectLst/>
                <a:latin typeface="inherit"/>
              </a:rPr>
              <a:t>The fundamental difference lies in </a:t>
            </a:r>
            <a:r>
              <a:rPr lang="en-US" sz="4000" b="1" i="0" dirty="0">
                <a:effectLst/>
                <a:latin typeface="inherit"/>
              </a:rPr>
              <a:t>time</a:t>
            </a:r>
            <a:r>
              <a:rPr lang="en-US" sz="4000" b="0" i="0" dirty="0">
                <a:effectLst/>
                <a:latin typeface="inherit"/>
              </a:rPr>
              <a:t>:</a:t>
            </a:r>
          </a:p>
          <a:p>
            <a:pPr marL="0" indent="0">
              <a:buNone/>
            </a:pPr>
            <a:endParaRPr lang="en-US" sz="4000" b="0" i="0" dirty="0">
              <a:effectLst/>
              <a:latin typeface="inherit"/>
            </a:endParaRPr>
          </a:p>
          <a:p>
            <a:pPr marL="0" indent="0">
              <a:buNone/>
            </a:pPr>
            <a:r>
              <a:rPr lang="en-US" sz="4000" b="0" i="0" dirty="0">
                <a:effectLst/>
                <a:latin typeface="inherit"/>
              </a:rPr>
              <a:t>longitudinal studies span across </a:t>
            </a:r>
            <a:r>
              <a:rPr lang="en-US" sz="4000" b="0" i="0" u="sng" dirty="0">
                <a:effectLst/>
                <a:latin typeface="inherit"/>
              </a:rPr>
              <a:t>periods</a:t>
            </a:r>
            <a:r>
              <a:rPr lang="en-US" sz="4000" b="0" i="0" dirty="0">
                <a:effectLst/>
                <a:latin typeface="inherit"/>
              </a:rPr>
              <a:t>, capturing change, </a:t>
            </a:r>
          </a:p>
          <a:p>
            <a:pPr marL="0" indent="0">
              <a:buNone/>
            </a:pPr>
            <a:endParaRPr lang="en-US" sz="4000" dirty="0">
              <a:latin typeface="inherit"/>
            </a:endParaRPr>
          </a:p>
          <a:p>
            <a:pPr marL="0" indent="0">
              <a:buNone/>
            </a:pPr>
            <a:r>
              <a:rPr lang="en-US" sz="4000" b="0" i="0" dirty="0">
                <a:effectLst/>
                <a:latin typeface="inherit"/>
              </a:rPr>
              <a:t>cross-sectional studies focus on a </a:t>
            </a:r>
            <a:r>
              <a:rPr lang="en-US" sz="4000" b="0" i="0" u="sng" dirty="0">
                <a:effectLst/>
                <a:latin typeface="inherit"/>
              </a:rPr>
              <a:t>single moment</a:t>
            </a:r>
            <a:r>
              <a:rPr lang="en-US" sz="4000" b="0" i="0" dirty="0">
                <a:effectLst/>
                <a:latin typeface="inherit"/>
              </a:rPr>
              <a:t>, providing a snapshot.</a:t>
            </a:r>
            <a:endParaRPr lang="en-US" sz="4000" b="0" i="0" dirty="0">
              <a:effectLst/>
              <a:latin typeface="Roboto" panose="02000000000000000000" pitchFamily="2" charset="0"/>
            </a:endParaRP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2450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56AE-3D21-BF48-BA96-B64FCFA6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Mixed method in a nutshell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05AE9-8C69-BA45-8332-A5E9B1587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3498"/>
            <a:ext cx="8521303" cy="5273749"/>
          </a:xfrm>
        </p:spPr>
      </p:pic>
    </p:spTree>
    <p:extLst>
      <p:ext uri="{BB962C8B-B14F-4D97-AF65-F5344CB8AC3E}">
        <p14:creationId xmlns:p14="http://schemas.microsoft.com/office/powerpoint/2010/main" val="282894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3C82-9110-284E-92F8-9CD6C4CE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/>
              <a:t>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CC3A24-2762-DF42-ACE6-103AA3B6A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81" y="1424764"/>
            <a:ext cx="8306881" cy="5316278"/>
          </a:xfrm>
        </p:spPr>
      </p:pic>
    </p:spTree>
    <p:extLst>
      <p:ext uri="{BB962C8B-B14F-4D97-AF65-F5344CB8AC3E}">
        <p14:creationId xmlns:p14="http://schemas.microsoft.com/office/powerpoint/2010/main" val="115163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4249-A7AF-3F48-852C-04294A5E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5FEDE-AD54-6849-A793-5F221166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09" y="1825625"/>
            <a:ext cx="9005777" cy="4830356"/>
          </a:xfrm>
        </p:spPr>
      </p:pic>
    </p:spTree>
    <p:extLst>
      <p:ext uri="{BB962C8B-B14F-4D97-AF65-F5344CB8AC3E}">
        <p14:creationId xmlns:p14="http://schemas.microsoft.com/office/powerpoint/2010/main" val="27587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5F95-19ED-BD44-A43B-AB5AD029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CABB6-D7CB-994C-9FDE-B6B9E4A15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60282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0E830-E830-674F-A81F-A4979CD6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Method #</a:t>
            </a:r>
            <a:r>
              <a:rPr lang="en-MA" b="1" dirty="0">
                <a:solidFill>
                  <a:srgbClr val="FF0000"/>
                </a:solidFill>
              </a:rPr>
              <a:t>2: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Quantitative</a:t>
            </a:r>
            <a:endParaRPr lang="en-M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E0F7-2D66-E149-8C35-7D6CF407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Quantitative research deals with data that are in </a:t>
            </a:r>
            <a:r>
              <a:rPr lang="en-US" sz="3600" u="sng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numerical</a:t>
            </a:r>
            <a:r>
              <a:rPr lang="en-US" sz="36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form, or data that can be converted into numerical form. </a:t>
            </a:r>
          </a:p>
          <a:p>
            <a:pPr algn="l"/>
            <a:r>
              <a:rPr lang="en-US" sz="3600" u="sng" dirty="0">
                <a:solidFill>
                  <a:srgbClr val="222222"/>
                </a:solidFill>
                <a:latin typeface="Roboto" panose="02000000000000000000" pitchFamily="2" charset="0"/>
              </a:rPr>
              <a:t>E</a:t>
            </a:r>
            <a:r>
              <a:rPr lang="en-US" sz="3600" b="0" i="0" u="sng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xample 1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Time measured by hours, minutes, seconds or milliseconds. </a:t>
            </a:r>
          </a:p>
          <a:p>
            <a:pPr algn="l"/>
            <a:r>
              <a:rPr lang="en-US" sz="3600" u="sng" dirty="0">
                <a:solidFill>
                  <a:srgbClr val="222222"/>
                </a:solidFill>
                <a:latin typeface="Roboto" panose="02000000000000000000" pitchFamily="2" charset="0"/>
              </a:rPr>
              <a:t>E</a:t>
            </a:r>
            <a:r>
              <a:rPr lang="en-US" sz="3600" b="0" i="0" u="sng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xample 2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3600" dirty="0">
                <a:solidFill>
                  <a:srgbClr val="222222"/>
                </a:solidFill>
                <a:latin typeface="Roboto" panose="02000000000000000000" pitchFamily="2" charset="0"/>
              </a:rPr>
              <a:t>O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pinions that are measured through questionnaire, such as getting individuals to rate their level of satisfaction.</a:t>
            </a:r>
          </a:p>
          <a:p>
            <a:pPr marL="0" indent="0">
              <a:buNone/>
            </a:pPr>
            <a:endParaRPr lang="en-MA" sz="3600" dirty="0"/>
          </a:p>
        </p:txBody>
      </p:sp>
    </p:spTree>
    <p:extLst>
      <p:ext uri="{BB962C8B-B14F-4D97-AF65-F5344CB8AC3E}">
        <p14:creationId xmlns:p14="http://schemas.microsoft.com/office/powerpoint/2010/main" val="57652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CF84-EF15-E84C-B307-30302D28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5889A-C167-4B41-B404-9FEE791F2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5892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1BFC-AD1D-5D44-8327-188151FD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703681-00CA-A348-B109-B4B27C584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41518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45F5-7F4F-D64F-941D-7E5A5D2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F085-F9DB-A841-B4CC-5296D5C6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0" i="0" dirty="0">
                <a:solidFill>
                  <a:srgbClr val="0D405F"/>
                </a:solidFill>
                <a:effectLst/>
                <a:latin typeface="Inter"/>
              </a:rPr>
              <a:t>In research, </a:t>
            </a:r>
            <a:r>
              <a:rPr lang="en-US" sz="3600" b="0" i="0" u="none" strike="noStrike" dirty="0">
                <a:solidFill>
                  <a:srgbClr val="1F80E8"/>
                </a:solidFill>
                <a:effectLst/>
                <a:latin typeface="Inter"/>
                <a:hlinkClick r:id="rId2"/>
              </a:rPr>
              <a:t>variables</a:t>
            </a:r>
            <a:r>
              <a:rPr lang="en-US" sz="3600" b="0" i="0" dirty="0">
                <a:solidFill>
                  <a:srgbClr val="0D405F"/>
                </a:solidFill>
                <a:effectLst/>
                <a:latin typeface="Inter"/>
              </a:rPr>
              <a:t> are any characteristics that can take on different </a:t>
            </a:r>
            <a:r>
              <a:rPr lang="en-US" sz="3600" b="0" i="0" u="sng" dirty="0">
                <a:solidFill>
                  <a:srgbClr val="0D405F"/>
                </a:solidFill>
                <a:effectLst/>
                <a:latin typeface="Inter"/>
              </a:rPr>
              <a:t>values</a:t>
            </a:r>
            <a:r>
              <a:rPr lang="en-US" sz="3600" b="0" i="0" dirty="0">
                <a:solidFill>
                  <a:srgbClr val="0D405F"/>
                </a:solidFill>
                <a:effectLst/>
                <a:latin typeface="Inter"/>
              </a:rPr>
              <a:t>, such as height, age, temperature, or test scores.</a:t>
            </a:r>
          </a:p>
          <a:p>
            <a:pPr algn="l"/>
            <a:endParaRPr lang="en-US" sz="3600" b="0" i="0" dirty="0">
              <a:solidFill>
                <a:srgbClr val="0D405F"/>
              </a:solidFill>
              <a:effectLst/>
              <a:latin typeface="Inter"/>
            </a:endParaRPr>
          </a:p>
          <a:p>
            <a:pPr algn="l"/>
            <a:r>
              <a:rPr lang="en-US" sz="3600" b="0" i="0" dirty="0">
                <a:solidFill>
                  <a:srgbClr val="0D405F"/>
                </a:solidFill>
                <a:effectLst/>
                <a:latin typeface="Inter"/>
              </a:rPr>
              <a:t>Researchers often manipulate or measure independent and dependent variables in studies to test cause-and-effect relationships.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0D405F"/>
              </a:solidFill>
              <a:effectLst/>
              <a:latin typeface="Inter"/>
            </a:endParaRP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16101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B250-24CA-9940-BE98-FFD46F09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3A1D-8EC5-F540-9F8D-8758B4F2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The </a:t>
            </a:r>
            <a:r>
              <a:rPr lang="en-US" sz="4000" b="1" i="0" u="none" strike="noStrike" dirty="0">
                <a:solidFill>
                  <a:srgbClr val="1F80E8"/>
                </a:solidFill>
                <a:effectLst/>
                <a:latin typeface="Inter"/>
                <a:hlinkClick r:id="rId2"/>
              </a:rPr>
              <a:t>independent variable</a:t>
            </a: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 is the </a:t>
            </a:r>
            <a:r>
              <a:rPr lang="en-US" sz="4000" b="0" i="0" u="sng" dirty="0">
                <a:solidFill>
                  <a:srgbClr val="0D405F"/>
                </a:solidFill>
                <a:effectLst/>
                <a:latin typeface="Inter"/>
              </a:rPr>
              <a:t>cause</a:t>
            </a: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. Its value is </a:t>
            </a:r>
            <a:r>
              <a:rPr lang="en-US" sz="4000" b="1" i="0" dirty="0">
                <a:solidFill>
                  <a:srgbClr val="0D405F"/>
                </a:solidFill>
                <a:effectLst/>
                <a:latin typeface="Inter"/>
              </a:rPr>
              <a:t>independent </a:t>
            </a: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of other variables in your study.</a:t>
            </a:r>
          </a:p>
          <a:p>
            <a:pPr marL="0" indent="0" algn="l">
              <a:buNone/>
            </a:pPr>
            <a:endParaRPr lang="en-US" sz="4000" b="0" i="0" dirty="0">
              <a:solidFill>
                <a:srgbClr val="0D405F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The </a:t>
            </a:r>
            <a:r>
              <a:rPr lang="en-US" sz="4000" b="1" i="0" u="none" strike="noStrike" dirty="0">
                <a:solidFill>
                  <a:srgbClr val="1F80E8"/>
                </a:solidFill>
                <a:effectLst/>
                <a:latin typeface="Inter"/>
                <a:hlinkClick r:id="rId3"/>
              </a:rPr>
              <a:t>dependent variable</a:t>
            </a: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 is the </a:t>
            </a:r>
            <a:r>
              <a:rPr lang="en-US" sz="4000" b="0" i="0" u="sng" dirty="0">
                <a:solidFill>
                  <a:srgbClr val="0D405F"/>
                </a:solidFill>
                <a:effectLst/>
                <a:latin typeface="Inter"/>
              </a:rPr>
              <a:t>effect</a:t>
            </a: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. Its value </a:t>
            </a:r>
            <a:r>
              <a:rPr lang="en-US" sz="4000" b="1" i="0" dirty="0">
                <a:solidFill>
                  <a:srgbClr val="0D405F"/>
                </a:solidFill>
                <a:effectLst/>
                <a:latin typeface="Inter"/>
              </a:rPr>
              <a:t>depends </a:t>
            </a:r>
            <a:r>
              <a:rPr lang="en-US" sz="4000" b="0" i="0" dirty="0">
                <a:solidFill>
                  <a:srgbClr val="0D405F"/>
                </a:solidFill>
                <a:effectLst/>
                <a:latin typeface="Inter"/>
              </a:rPr>
              <a:t>on changes in the independent variable.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19063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570</Words>
  <Application>Microsoft Macintosh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Google Sans</vt:lpstr>
      <vt:lpstr>Helvetica</vt:lpstr>
      <vt:lpstr>inherit</vt:lpstr>
      <vt:lpstr>Inter</vt:lpstr>
      <vt:lpstr>Roboto</vt:lpstr>
      <vt:lpstr>Office Theme</vt:lpstr>
      <vt:lpstr>HOW TO RESEARCH / METHODS </vt:lpstr>
      <vt:lpstr>Method #1: QUALITATIVE </vt:lpstr>
      <vt:lpstr>PowerPoint Presentation</vt:lpstr>
      <vt:lpstr>PowerPoint Presentation</vt:lpstr>
      <vt:lpstr>Method #2: Quantitative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#3: Mixed </vt:lpstr>
      <vt:lpstr>Benefits of mixed method approaches</vt:lpstr>
      <vt:lpstr>Triangulation</vt:lpstr>
      <vt:lpstr>PowerPoint Presentation</vt:lpstr>
      <vt:lpstr>PowerPoint Presentation</vt:lpstr>
      <vt:lpstr>PowerPoint Presentation</vt:lpstr>
      <vt:lpstr>Longitudinal study </vt:lpstr>
      <vt:lpstr>Cross-sectional study </vt:lpstr>
      <vt:lpstr>PowerPoint Presentation</vt:lpstr>
      <vt:lpstr>Mixed method in a nutshell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RESEARCH / METHODS </dc:title>
  <dc:creator>Microsoft Office User</dc:creator>
  <cp:lastModifiedBy>Microsoft Office User</cp:lastModifiedBy>
  <cp:revision>41</cp:revision>
  <dcterms:created xsi:type="dcterms:W3CDTF">2025-02-03T19:17:16Z</dcterms:created>
  <dcterms:modified xsi:type="dcterms:W3CDTF">2025-04-07T20:24:38Z</dcterms:modified>
</cp:coreProperties>
</file>